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4"/>
  </p:sldMasterIdLst>
  <p:notesMasterIdLst>
    <p:notesMasterId r:id="rId36"/>
  </p:notesMasterIdLst>
  <p:handoutMasterIdLst>
    <p:handoutMasterId r:id="rId37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87" r:id="rId11"/>
    <p:sldId id="288" r:id="rId12"/>
    <p:sldId id="289" r:id="rId13"/>
    <p:sldId id="290" r:id="rId14"/>
    <p:sldId id="265" r:id="rId15"/>
    <p:sldId id="266" r:id="rId16"/>
    <p:sldId id="267" r:id="rId17"/>
    <p:sldId id="291" r:id="rId18"/>
    <p:sldId id="292" r:id="rId19"/>
    <p:sldId id="293" r:id="rId20"/>
    <p:sldId id="272" r:id="rId21"/>
    <p:sldId id="294" r:id="rId22"/>
    <p:sldId id="295" r:id="rId23"/>
    <p:sldId id="296" r:id="rId24"/>
    <p:sldId id="297" r:id="rId25"/>
    <p:sldId id="298" r:id="rId26"/>
    <p:sldId id="299" r:id="rId27"/>
    <p:sldId id="280" r:id="rId28"/>
    <p:sldId id="300" r:id="rId29"/>
    <p:sldId id="302" r:id="rId30"/>
    <p:sldId id="306" r:id="rId31"/>
    <p:sldId id="303" r:id="rId32"/>
    <p:sldId id="304" r:id="rId33"/>
    <p:sldId id="286" r:id="rId34"/>
    <p:sldId id="305" r:id="rId3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Montserrat Medium" panose="020F0502020204030204" pitchFamily="34" charset="0"/>
      <p:regular r:id="rId42"/>
      <p:bold r:id="rId43"/>
      <p:italic r:id="rId44"/>
      <p:boldItalic r:id="rId45"/>
    </p:embeddedFont>
    <p:embeddedFont>
      <p:font typeface="Roboto" panose="02000000000000000000" pitchFamily="2" charset="0"/>
      <p:regular r:id="rId46"/>
      <p:bold r:id="rId47"/>
      <p:italic r:id="rId48"/>
      <p:boldItalic r:id="rId49"/>
    </p:embeddedFont>
    <p:embeddedFont>
      <p:font typeface="Roboto Condensed" panose="020F0502020204030204" pitchFamily="3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4" roundtripDataSignature="AMtx7mhs83CtsP85z0AsxzcNRLoj9zbg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65"/>
    <p:restoredTop sz="94630"/>
  </p:normalViewPr>
  <p:slideViewPr>
    <p:cSldViewPr>
      <p:cViewPr varScale="1">
        <p:scale>
          <a:sx n="116" d="100"/>
          <a:sy n="116" d="100"/>
        </p:scale>
        <p:origin x="31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font" Target="fonts/font14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6.xml"/><Relationship Id="rId41" Type="http://schemas.openxmlformats.org/officeDocument/2006/relationships/font" Target="fonts/font4.fntdata"/><Relationship Id="rId54" Type="http://customschemas.google.com/relationships/presentationmetadata" Target="NUL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2.fntdata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7.fntdata"/><Relationship Id="rId52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CB5320-D631-979C-F4C3-0CB393B94C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AFPICON 2023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FEFFED-92C9-7852-31E7-405FC2258A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27438-4DFC-B744-9471-1B29DC7A43D6}" type="datetimeFigureOut">
              <a:rPr lang="en-US" smtClean="0"/>
              <a:t>3/20/23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B126FB-A5DF-A965-F8E2-B35225CEFD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132417-6B42-2C14-720B-2C266132A4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F6C00-E6C8-FD49-B3D9-F3FC89053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2511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AFPICON 2023</a:t>
            </a:r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6154568"/>
      </p:ext>
    </p:extLst>
  </p:cSld>
  <p:clrMap bg1="lt1" tx1="dk1" bg2="dk2" tx2="lt2" accent1="accent1" accent2="accent2" accent3="accent3" accent4="accent4" accent5="accent5" accent6="accent6" hlink="hlink" folHlink="folHlink"/>
  <p:hf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" name="Google Shape;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7697C1-5206-248B-1E9B-359CA06A8B4A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r>
              <a:rPr lang="en-US"/>
              <a:t>AFPICON 2023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B6238CAE-991D-E2D1-DAEF-20371C2EC23B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r>
              <a:rPr lang="en-US"/>
              <a:t>AFPICON 2023</a:t>
            </a:r>
          </a:p>
        </p:txBody>
      </p:sp>
    </p:spTree>
    <p:extLst>
      <p:ext uri="{BB962C8B-B14F-4D97-AF65-F5344CB8AC3E}">
        <p14:creationId xmlns:p14="http://schemas.microsoft.com/office/powerpoint/2010/main" val="488688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5230EC-2FA5-1B81-1D27-AE1C431401D1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r>
              <a:rPr lang="en-US"/>
              <a:t>AFPICON 2023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40BF73-62B3-3195-B01D-FB3E7226A576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r>
              <a:rPr lang="en-US"/>
              <a:t>AFPICON 2023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dc45dbd515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dc45dbd515_1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1dc45dbd515_1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num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5F25E0-1291-EBD8-E804-0EBA351788E8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r>
              <a:rPr lang="en-US"/>
              <a:t>AFPICON 2023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AE773E56-FAFF-74A4-5D54-6FCD98DE0BD9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r>
              <a:rPr lang="en-US"/>
              <a:t>AFPICON 2023</a:t>
            </a:r>
          </a:p>
        </p:txBody>
      </p:sp>
    </p:spTree>
    <p:extLst>
      <p:ext uri="{BB962C8B-B14F-4D97-AF65-F5344CB8AC3E}">
        <p14:creationId xmlns:p14="http://schemas.microsoft.com/office/powerpoint/2010/main" val="174944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F574460F-1F74-AC00-1974-E6FBFCE3008C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r>
              <a:rPr lang="en-US"/>
              <a:t>AFPICON 2023</a:t>
            </a:r>
          </a:p>
        </p:txBody>
      </p:sp>
    </p:spTree>
    <p:extLst>
      <p:ext uri="{BB962C8B-B14F-4D97-AF65-F5344CB8AC3E}">
        <p14:creationId xmlns:p14="http://schemas.microsoft.com/office/powerpoint/2010/main" val="174944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Investigative questions were asked. Give examples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3D6195C-B56A-CA81-0961-F632F42E201F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r>
              <a:rPr lang="en-US"/>
              <a:t>AFPICON 2023</a:t>
            </a:r>
          </a:p>
        </p:txBody>
      </p:sp>
    </p:spTree>
    <p:extLst>
      <p:ext uri="{BB962C8B-B14F-4D97-AF65-F5344CB8AC3E}">
        <p14:creationId xmlns:p14="http://schemas.microsoft.com/office/powerpoint/2010/main" val="174944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dd11fb274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dd11fb2745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Sara leads breakout</a:t>
            </a:r>
            <a:endParaRPr/>
          </a:p>
        </p:txBody>
      </p:sp>
      <p:sp>
        <p:nvSpPr>
          <p:cNvPr id="189" name="Google Shape;189;g1dd11fb2745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num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B4B03A-70B6-D963-3F85-E1F3459A87F1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r>
              <a:rPr lang="en-US"/>
              <a:t>AFPICON 2023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Monthly stewardship began - sent report of outcomes of ARNP plus a 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1A2E4B52-FB54-AB4B-607A-C936701D285E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r>
              <a:rPr lang="en-US"/>
              <a:t>AFPICON 2023</a:t>
            </a:r>
          </a:p>
        </p:txBody>
      </p:sp>
    </p:spTree>
    <p:extLst>
      <p:ext uri="{BB962C8B-B14F-4D97-AF65-F5344CB8AC3E}">
        <p14:creationId xmlns:p14="http://schemas.microsoft.com/office/powerpoint/2010/main" val="174944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75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3838"/>
              </a:buClr>
              <a:buSzPts val="1400"/>
              <a:buChar char="•"/>
            </a:pPr>
            <a:r>
              <a:rPr lang="en-US" sz="1200" dirty="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Here he heard </a:t>
            </a:r>
            <a:r>
              <a:rPr lang="en-US" sz="1200" b="1" dirty="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personal stories</a:t>
            </a:r>
            <a:r>
              <a:rPr lang="en-US" sz="1200" dirty="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 from the Health Center. The location was strategic since we were beginning to embark on a capital campaign to build a larger women’s residence.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11167968-9EB6-5D64-A759-6CB80DA3B9A6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r>
              <a:rPr lang="en-US"/>
              <a:t>AFPICON 2023</a:t>
            </a:r>
          </a:p>
        </p:txBody>
      </p:sp>
    </p:spTree>
    <p:extLst>
      <p:ext uri="{BB962C8B-B14F-4D97-AF65-F5344CB8AC3E}">
        <p14:creationId xmlns:p14="http://schemas.microsoft.com/office/powerpoint/2010/main" val="174944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de1d098c1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1de1d098c1e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g1de1d098c1e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num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DB0509-F1C4-0AC0-60DC-4902F3F11561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r>
              <a:rPr lang="en-US"/>
              <a:t>AFPICON 2023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238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</a:pPr>
            <a:r>
              <a:rPr lang="en-US" dirty="0">
                <a:solidFill>
                  <a:srgbClr val="3A383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Lunch was arranged at the Women’s Residence with ARNP, Executive Director, and Director of Women’s Residence. </a:t>
            </a:r>
            <a:endParaRPr lang="en-US" sz="1500" dirty="0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</a:pPr>
            <a:r>
              <a:rPr lang="en-US" dirty="0">
                <a:solidFill>
                  <a:srgbClr val="3A383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On the walk back to donor’s car, he mentioned that he would like to learn more about Capital Campaign for new Women’s Residence. </a:t>
            </a:r>
            <a:endParaRPr lang="en-US" sz="1500" dirty="0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1221DA3A-2C15-A65B-99F7-9D37DC3B47AD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r>
              <a:rPr lang="en-US"/>
              <a:t>AFPICON 2023</a:t>
            </a:r>
          </a:p>
        </p:txBody>
      </p:sp>
    </p:spTree>
    <p:extLst>
      <p:ext uri="{BB962C8B-B14F-4D97-AF65-F5344CB8AC3E}">
        <p14:creationId xmlns:p14="http://schemas.microsoft.com/office/powerpoint/2010/main" val="1749447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831F16CB-1685-3368-3B8D-02AF0BFF2B2E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r>
              <a:rPr lang="en-US"/>
              <a:t>AFPICON 2023</a:t>
            </a:r>
          </a:p>
        </p:txBody>
      </p:sp>
    </p:spTree>
    <p:extLst>
      <p:ext uri="{BB962C8B-B14F-4D97-AF65-F5344CB8AC3E}">
        <p14:creationId xmlns:p14="http://schemas.microsoft.com/office/powerpoint/2010/main" val="1749447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C628BA98-DDB9-725A-6A85-1F264772D440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r>
              <a:rPr lang="en-US"/>
              <a:t>AFPICON 2023</a:t>
            </a:r>
          </a:p>
        </p:txBody>
      </p:sp>
    </p:spTree>
    <p:extLst>
      <p:ext uri="{BB962C8B-B14F-4D97-AF65-F5344CB8AC3E}">
        <p14:creationId xmlns:p14="http://schemas.microsoft.com/office/powerpoint/2010/main" val="1749447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dc45dbd515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dc45dbd515_1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Referred David to Community Foundation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2017 - Hurricane Irma. Asked for a $12 million planned gift for Women’s Residence Endowment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57;g1dc45dbd515_1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num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6BB012-2BFA-F2B7-C9D6-8A31C8A8C24C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r>
              <a:rPr lang="en-US"/>
              <a:t>AFPICON 2023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dd018e253d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dd018e253d_2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1dd018e253d_2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num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EAA087-2E92-2557-A2D4-69C3C138B3C4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r>
              <a:rPr lang="en-US"/>
              <a:t>AFPICON 2023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dc45dbd515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dc45dbd515_1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57;g1dc45dbd515_1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num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E310D2B-34DA-5F82-BA1E-B1D6839078F4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r>
              <a:rPr lang="en-US"/>
              <a:t>AFPICON 2023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dc45dbd515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dc45dbd515_1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57;g1dc45dbd515_1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num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9938F8C-A6CB-1E18-6A6D-A6FECAA152DA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r>
              <a:rPr lang="en-US"/>
              <a:t>AFPICON 2023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What information would be helpful to glean from the donor?</a:t>
            </a:r>
          </a:p>
          <a:p>
            <a:r>
              <a:rPr lang="en-US"/>
              <a:t>https://www.polleverywhere.com/free_text_polls/XxEx4hTeQRAgcGCiEexDt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CB371CE5-E0CD-6912-2E4C-5DD07293E938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r>
              <a:rPr lang="en-US"/>
              <a:t>AFPICON 2023</a:t>
            </a:r>
          </a:p>
        </p:txBody>
      </p:sp>
    </p:spTree>
    <p:extLst>
      <p:ext uri="{BB962C8B-B14F-4D97-AF65-F5344CB8AC3E}">
        <p14:creationId xmlns:p14="http://schemas.microsoft.com/office/powerpoint/2010/main" val="32499363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dc45dbd515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dc45dbd515_1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57;g1dc45dbd515_1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num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25BB00-A5AC-840B-2138-A409B56D59BE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r>
              <a:rPr lang="en-US"/>
              <a:t>AFPICON 2023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dc45dbd515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dc45dbd515_1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57;g1dc45dbd515_1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num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C2309C6-0224-12CF-98BE-8CCEB0BE4AFD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r>
              <a:rPr lang="en-US"/>
              <a:t>AFPICON 2023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E39F5F-A497-8F38-FAC6-6F0A5E089B73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r>
              <a:rPr lang="en-US"/>
              <a:t>AFPICON 2023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dc45dbd515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dc45dbd515_1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1dc45dbd515_1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num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81D268-6648-7F6D-C958-4432A9EB2B25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r>
              <a:rPr lang="en-US"/>
              <a:t>AFPICON 2023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897B0754-A05B-8535-332D-94DF7CEE0F7E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r>
              <a:rPr lang="en-US"/>
              <a:t>AFPICON 2023</a:t>
            </a:r>
          </a:p>
        </p:txBody>
      </p:sp>
    </p:spTree>
    <p:extLst>
      <p:ext uri="{BB962C8B-B14F-4D97-AF65-F5344CB8AC3E}">
        <p14:creationId xmlns:p14="http://schemas.microsoft.com/office/powerpoint/2010/main" val="3372381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0F975D-3BE1-680D-2662-5200D896DA07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r>
              <a:rPr lang="en-US"/>
              <a:t>AFPICON 2023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dc45dbd515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dc45dbd515_1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Too often judge donors/prospects by appearance. How can we notice the major gift prospects already within our world </a:t>
            </a:r>
            <a:endParaRPr/>
          </a:p>
        </p:txBody>
      </p:sp>
      <p:sp>
        <p:nvSpPr>
          <p:cNvPr id="57" name="Google Shape;57;g1dc45dbd515_1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num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ABDB3A-3228-65E4-3370-3FFC4DD8BB12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r>
              <a:rPr lang="en-US"/>
              <a:t>AFPICON 2023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d11fb2745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1dd11fb274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2621E6-F639-64B2-EB84-66DD85D74407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r>
              <a:rPr lang="en-US"/>
              <a:t>AFPICON 2023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843267D7-5797-A51D-FE53-5C0082E2C12A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r>
              <a:rPr lang="en-US"/>
              <a:t>AFPICON 2023</a:t>
            </a:r>
          </a:p>
        </p:txBody>
      </p:sp>
    </p:spTree>
    <p:extLst>
      <p:ext uri="{BB962C8B-B14F-4D97-AF65-F5344CB8AC3E}">
        <p14:creationId xmlns:p14="http://schemas.microsoft.com/office/powerpoint/2010/main" val="3519717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92131EBB-688F-FAC7-5DF1-363718F55D77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r>
              <a:rPr lang="en-US"/>
              <a:t>AFPICON 2023</a:t>
            </a:r>
          </a:p>
        </p:txBody>
      </p:sp>
    </p:spTree>
    <p:extLst>
      <p:ext uri="{BB962C8B-B14F-4D97-AF65-F5344CB8AC3E}">
        <p14:creationId xmlns:p14="http://schemas.microsoft.com/office/powerpoint/2010/main" val="3088192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53A498A4-8071-805A-604A-209DD8D4D89F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r>
              <a:rPr lang="en-US"/>
              <a:t>AFPICON 2023</a:t>
            </a:r>
          </a:p>
        </p:txBody>
      </p:sp>
    </p:spTree>
    <p:extLst>
      <p:ext uri="{BB962C8B-B14F-4D97-AF65-F5344CB8AC3E}">
        <p14:creationId xmlns:p14="http://schemas.microsoft.com/office/powerpoint/2010/main" val="633997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title"/>
          </p:nvPr>
        </p:nvSpPr>
        <p:spPr>
          <a:xfrm>
            <a:off x="344634" y="1156855"/>
            <a:ext cx="4324348" cy="187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4400"/>
              <a:buFont typeface="Montserrat Medium"/>
              <a:buNone/>
              <a:defRPr sz="4400" b="1" i="0" u="none" strike="noStrike" cap="none">
                <a:solidFill>
                  <a:srgbClr val="3A383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body" idx="1"/>
          </p:nvPr>
        </p:nvSpPr>
        <p:spPr>
          <a:xfrm>
            <a:off x="344635" y="3130983"/>
            <a:ext cx="3479220" cy="67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383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Box Content">
  <p:cSld name="2 Box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28650" y="1080654"/>
            <a:ext cx="7886700" cy="540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300"/>
              <a:buFont typeface="Montserrat Medium"/>
              <a:buNone/>
              <a:defRPr sz="3300" b="0" i="0" u="none" strike="noStrike" cap="none">
                <a:solidFill>
                  <a:srgbClr val="3A383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628650" y="1779588"/>
            <a:ext cx="7886700" cy="247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3838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Box Content">
  <p:cSld name="1 Box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628650" y="1163782"/>
            <a:ext cx="7886700" cy="3089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3838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ntent">
  <p:cSld name="Blank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7A39C-68CF-B0F1-BA1A-B15836E48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257574-8353-E9BD-59BF-107D83E42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7722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xcU4q6KLyA?start=108&amp;feature=oembed" TargetMode="Externa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ampabay.com/author/jay-cridlin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"/>
          <p:cNvSpPr txBox="1">
            <a:spLocks noGrp="1"/>
          </p:cNvSpPr>
          <p:nvPr>
            <p:ph type="title"/>
          </p:nvPr>
        </p:nvSpPr>
        <p:spPr>
          <a:xfrm>
            <a:off x="344634" y="1156855"/>
            <a:ext cx="6818166" cy="187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4400"/>
              <a:buFont typeface="Montserrat Medium"/>
              <a:buNone/>
            </a:pPr>
            <a:r>
              <a:rPr lang="en-US" sz="3000" dirty="0"/>
              <a:t>Don’t Judge a Book by It’s Cover: Unlock the Value of Every Donor</a:t>
            </a:r>
            <a:endParaRPr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Google Shape;67;g1dd11fb2745_0_11"/>
          <p:cNvSpPr txBox="1"/>
          <p:nvPr/>
        </p:nvSpPr>
        <p:spPr>
          <a:xfrm>
            <a:off x="921526" y="1001892"/>
            <a:ext cx="7907100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r>
              <a:rPr lang="en-US" sz="2800" b="1" dirty="0">
                <a:latin typeface="Montserrat Medium" panose="020B0604020202020204" charset="0"/>
              </a:rPr>
              <a:t>How affluent donors choose a cause or organization to support (PC)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200" b="1" dirty="0">
              <a:latin typeface="Montserrat Medium" panose="020B0604020202020204" charset="0"/>
            </a:endParaRPr>
          </a:p>
          <a:p>
            <a:pPr marL="457200" lvl="0" indent="-4572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Medium" panose="020B0604020202020204" charset="0"/>
              </a:rPr>
              <a:t>Compelling pitch (13.1%)</a:t>
            </a:r>
          </a:p>
          <a:p>
            <a:pPr marL="457200" lvl="0" indent="-4572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Medium" panose="020B0604020202020204" charset="0"/>
              </a:rPr>
              <a:t>Social circle endorsement, pressure (10.9%)</a:t>
            </a:r>
          </a:p>
          <a:p>
            <a:pPr marL="457200" lvl="0" indent="-4572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Medium" panose="020B0604020202020204" charset="0"/>
              </a:rPr>
              <a:t>Affinity group discussions (2.5%)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rgbClr val="000000"/>
              </a:solidFill>
              <a:latin typeface="Montserrat Medium" panose="020B060402020202020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 dirty="0">
              <a:solidFill>
                <a:srgbClr val="000000"/>
              </a:solidFill>
              <a:latin typeface="Montserrat Medium" panose="020B060402020202020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1" u="none" strike="noStrike" cap="none" dirty="0">
              <a:solidFill>
                <a:srgbClr val="000000"/>
              </a:solidFill>
              <a:latin typeface="Montserrat Medium" panose="020B0604020202020204" charset="0"/>
              <a:sym typeface="Arial"/>
            </a:endParaRPr>
          </a:p>
        </p:txBody>
      </p:sp>
      <p:pic>
        <p:nvPicPr>
          <p:cNvPr id="8" name="Google Shape;8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500" y="1154266"/>
            <a:ext cx="669104" cy="6691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6;p10"/>
          <p:cNvSpPr txBox="1"/>
          <p:nvPr/>
        </p:nvSpPr>
        <p:spPr>
          <a:xfrm>
            <a:off x="1676400" y="4071905"/>
            <a:ext cx="7467599" cy="3539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anchor="t" anchorCtr="0">
            <a:spAutoFit/>
          </a:bodyPr>
          <a:lstStyle/>
          <a:p>
            <a:pPr lvl="0" algn="r"/>
            <a:r>
              <a:rPr lang="en-US" sz="1100" i="1" dirty="0">
                <a:solidFill>
                  <a:schemeClr val="tx1"/>
                </a:solidFill>
                <a:latin typeface="Montserrat Medium"/>
              </a:rPr>
              <a:t>Source: The 2021 Bank of America Study of Philanthropy: Charitable Giving by Affluent Households</a:t>
            </a:r>
          </a:p>
        </p:txBody>
      </p:sp>
    </p:spTree>
    <p:extLst>
      <p:ext uri="{BB962C8B-B14F-4D97-AF65-F5344CB8AC3E}">
        <p14:creationId xmlns:p14="http://schemas.microsoft.com/office/powerpoint/2010/main" val="3257413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9" title="Pretty Woman - Shopping scenes: Big mistake! Big! HUGE!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9"/>
          <p:cNvSpPr txBox="1"/>
          <p:nvPr/>
        </p:nvSpPr>
        <p:spPr>
          <a:xfrm>
            <a:off x="152400" y="1765378"/>
            <a:ext cx="31512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Don’t Make a Mistake</a:t>
            </a:r>
            <a:r>
              <a:rPr lang="en-US" sz="2800" b="1" dirty="0">
                <a:latin typeface="Montserrat Medium"/>
                <a:ea typeface="Montserrat Medium"/>
                <a:cs typeface="Montserrat Medium"/>
                <a:sym typeface="Montserrat Medium"/>
              </a:rPr>
              <a:t>… 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 Big Mistake!</a:t>
            </a:r>
            <a:endParaRPr sz="2800" b="1" dirty="0"/>
          </a:p>
        </p:txBody>
      </p:sp>
      <p:pic>
        <p:nvPicPr>
          <p:cNvPr id="5" name="Online Media 4" title="Pretty Woman - Shopping scenes: Big mistake! Big! HUGE!">
            <a:hlinkClick r:id="" action="ppaction://media"/>
            <a:extLst>
              <a:ext uri="{FF2B5EF4-FFF2-40B4-BE49-F238E27FC236}">
                <a16:creationId xmlns:a16="http://schemas.microsoft.com/office/drawing/2014/main" id="{D71F53E5-CF04-C3E0-C64E-85E368FFAD1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62400" y="1416494"/>
            <a:ext cx="4089400" cy="2310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4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 fontScale="90000"/>
          </a:bodyPr>
          <a:lstStyle/>
          <a:p>
            <a:pPr marL="0" lvl="0" indent="-8001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br>
              <a:rPr lang="en-US" b="1" i="0" dirty="0">
                <a:solidFill>
                  <a:srgbClr val="33333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br>
              <a:rPr lang="en-US" b="1" i="0" dirty="0">
                <a:solidFill>
                  <a:srgbClr val="33333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br>
              <a:rPr lang="en-US" b="1" i="0" dirty="0">
                <a:solidFill>
                  <a:srgbClr val="33333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-US" sz="3100" b="1" dirty="0">
                <a:solidFill>
                  <a:srgbClr val="333333"/>
                </a:solidFill>
                <a:latin typeface="Montserrat Medium" panose="020B0604020202020204" charset="0"/>
                <a:ea typeface="Roboto Condensed"/>
                <a:cs typeface="Roboto Condensed"/>
                <a:sym typeface="Roboto Condensed"/>
              </a:rPr>
              <a:t>He died a year ago. His estate just gave Tampa Bay charities $63 million.</a:t>
            </a:r>
            <a:br>
              <a:rPr lang="en-US" sz="2700" b="1" dirty="0">
                <a:solidFill>
                  <a:srgbClr val="33333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br>
              <a:rPr lang="en-US" sz="2000" b="0" i="0" dirty="0">
                <a:latin typeface="Montserrat Medium" panose="020B0604020202020204" charset="0"/>
                <a:ea typeface="Roboto"/>
                <a:cs typeface="Roboto"/>
                <a:sym typeface="Roboto"/>
              </a:rPr>
            </a:br>
            <a:br>
              <a:rPr lang="en-US" b="0" i="0" dirty="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</a:br>
            <a:endParaRPr dirty="0"/>
          </a:p>
        </p:txBody>
      </p:sp>
      <p:pic>
        <p:nvPicPr>
          <p:cNvPr id="105" name="Google Shape;105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600" y="1986499"/>
            <a:ext cx="3733800" cy="208544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3400" y="1962150"/>
            <a:ext cx="403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3333"/>
                </a:solidFill>
                <a:latin typeface="Montserrat Medium" panose="020B0604020202020204" charset="0"/>
                <a:ea typeface="Roboto"/>
                <a:cs typeface="Roboto"/>
                <a:sym typeface="Roboto"/>
              </a:rPr>
              <a:t>“A few nonprofits say the gifts from St. Petersburg’s “secret millionaire” David Baldwin are their largest ever.”</a:t>
            </a:r>
            <a:br>
              <a:rPr lang="en-US" sz="2000" dirty="0">
                <a:solidFill>
                  <a:srgbClr val="333333"/>
                </a:solidFill>
                <a:latin typeface="Montserrat Medium" panose="020B0604020202020204" charset="0"/>
                <a:ea typeface="Roboto"/>
                <a:cs typeface="Roboto"/>
                <a:sym typeface="Roboto"/>
              </a:rPr>
            </a:br>
            <a:br>
              <a:rPr lang="en-US" sz="2000" dirty="0">
                <a:solidFill>
                  <a:srgbClr val="333333"/>
                </a:solidFill>
                <a:latin typeface="Montserrat Medium" panose="020B0604020202020204" charset="0"/>
                <a:ea typeface="Roboto"/>
                <a:cs typeface="Roboto"/>
                <a:sym typeface="Roboto"/>
              </a:rPr>
            </a:br>
            <a:r>
              <a:rPr lang="en-US" sz="2000" b="1" dirty="0">
                <a:solidFill>
                  <a:schemeClr val="tx1"/>
                </a:solidFill>
                <a:latin typeface="Montserrat Medium" panose="020B0604020202020204" charset="0"/>
                <a:ea typeface="Roboto Condensed"/>
                <a:cs typeface="Roboto Condensed"/>
                <a:sym typeface="Roboto Condensed"/>
                <a:hlinkClick r:id="rId4"/>
              </a:rPr>
              <a:t>Jay </a:t>
            </a:r>
            <a:r>
              <a:rPr lang="en-US" sz="2000" b="1" dirty="0" err="1">
                <a:solidFill>
                  <a:schemeClr val="tx1"/>
                </a:solidFill>
                <a:latin typeface="Montserrat Medium" panose="020B0604020202020204" charset="0"/>
                <a:ea typeface="Roboto Condensed"/>
                <a:cs typeface="Roboto Condensed"/>
                <a:sym typeface="Roboto Condensed"/>
                <a:hlinkClick r:id="rId4"/>
              </a:rPr>
              <a:t>Cridlin</a:t>
            </a:r>
            <a:r>
              <a:rPr lang="en-US" sz="2000" dirty="0">
                <a:solidFill>
                  <a:schemeClr val="tx1"/>
                </a:solidFill>
                <a:latin typeface="Montserrat Medium" panose="020B0604020202020204" charset="0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2000" i="1" dirty="0">
                <a:solidFill>
                  <a:schemeClr val="tx1"/>
                </a:solidFill>
                <a:latin typeface="Montserrat Medium" panose="020B0604020202020204" charset="0"/>
                <a:ea typeface="Roboto Condensed"/>
                <a:cs typeface="Roboto Condensed"/>
                <a:sym typeface="Roboto Condensed"/>
              </a:rPr>
              <a:t>Times staff</a:t>
            </a:r>
            <a:br>
              <a:rPr lang="en-US" sz="2000" b="1" dirty="0">
                <a:solidFill>
                  <a:schemeClr val="tx1"/>
                </a:solidFill>
                <a:latin typeface="Montserrat Medium" panose="020B0604020202020204" charset="0"/>
                <a:ea typeface="Roboto Condensed"/>
                <a:cs typeface="Roboto Condensed"/>
                <a:sym typeface="Roboto Condensed"/>
              </a:rPr>
            </a:br>
            <a:r>
              <a:rPr lang="en-US" sz="2000" dirty="0">
                <a:solidFill>
                  <a:schemeClr val="tx1"/>
                </a:solidFill>
                <a:latin typeface="Montserrat Medium" panose="020B0604020202020204" charset="0"/>
                <a:ea typeface="Roboto"/>
                <a:cs typeface="Roboto"/>
                <a:sym typeface="Roboto"/>
              </a:rPr>
              <a:t>Published April 6, 2022</a:t>
            </a:r>
            <a:endParaRPr lang="en-US" sz="2000" dirty="0">
              <a:latin typeface="Montserrat Medium" panose="020B06040202020202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dc45dbd515_1_8"/>
          <p:cNvSpPr txBox="1">
            <a:spLocks noGrp="1"/>
          </p:cNvSpPr>
          <p:nvPr>
            <p:ph type="title"/>
          </p:nvPr>
        </p:nvSpPr>
        <p:spPr>
          <a:xfrm>
            <a:off x="628650" y="1080654"/>
            <a:ext cx="7886700" cy="540600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Timeline of a transformational gift </a:t>
            </a:r>
            <a:endParaRPr sz="2800" b="1" dirty="0"/>
          </a:p>
        </p:txBody>
      </p:sp>
      <p:grpSp>
        <p:nvGrpSpPr>
          <p:cNvPr id="112" name="Google Shape;112;g1dc45dbd515_1_8"/>
          <p:cNvGrpSpPr/>
          <p:nvPr/>
        </p:nvGrpSpPr>
        <p:grpSpPr>
          <a:xfrm>
            <a:off x="564633" y="1852850"/>
            <a:ext cx="1915527" cy="1735150"/>
            <a:chOff x="3154233" y="1852850"/>
            <a:chExt cx="1915527" cy="1735150"/>
          </a:xfrm>
        </p:grpSpPr>
        <p:sp>
          <p:nvSpPr>
            <p:cNvPr id="113" name="Google Shape;113;g1dc45dbd515_1_8"/>
            <p:cNvSpPr/>
            <p:nvPr/>
          </p:nvSpPr>
          <p:spPr>
            <a:xfrm>
              <a:off x="3485717" y="3079475"/>
              <a:ext cx="12948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91425" tIns="91425" rIns="91425" bIns="91425" numCol="1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g1dc45dbd515_1_8"/>
            <p:cNvSpPr txBox="1"/>
            <p:nvPr/>
          </p:nvSpPr>
          <p:spPr>
            <a:xfrm>
              <a:off x="3154233" y="3216600"/>
              <a:ext cx="6927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numCol="1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200" b="1">
                  <a:solidFill>
                    <a:srgbClr val="38761D"/>
                  </a:solidFill>
                  <a:latin typeface="Roboto"/>
                  <a:ea typeface="Roboto"/>
                  <a:cs typeface="Roboto"/>
                  <a:sym typeface="Roboto"/>
                </a:rPr>
                <a:t>2012</a:t>
              </a:r>
              <a:endParaRPr sz="1200" b="1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" name="Google Shape;115;g1dc45dbd515_1_8"/>
            <p:cNvSpPr txBox="1"/>
            <p:nvPr/>
          </p:nvSpPr>
          <p:spPr>
            <a:xfrm>
              <a:off x="3386760" y="1852850"/>
              <a:ext cx="16830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numCol="1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1600"/>
                </a:spcBef>
                <a:spcAft>
                  <a:spcPts val="0"/>
                </a:spcAft>
                <a:buNone/>
              </a:pPr>
              <a:endParaRPr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en-US" b="1" dirty="0">
                  <a:latin typeface="Roboto"/>
                  <a:ea typeface="Roboto"/>
                  <a:cs typeface="Roboto"/>
                  <a:sym typeface="Roboto"/>
                </a:rPr>
                <a:t>First Gift $5K</a:t>
              </a:r>
              <a:endParaRPr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latin typeface="Roboto"/>
                  <a:ea typeface="Roboto"/>
                  <a:cs typeface="Roboto"/>
                  <a:sym typeface="Roboto"/>
                </a:rPr>
                <a:t>Declined Tour</a:t>
              </a:r>
              <a:endParaRPr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16" name="Google Shape;116;g1dc45dbd515_1_8"/>
            <p:cNvGrpSpPr/>
            <p:nvPr/>
          </p:nvGrpSpPr>
          <p:grpSpPr>
            <a:xfrm>
              <a:off x="3435870" y="2800065"/>
              <a:ext cx="92400" cy="411825"/>
              <a:chOff x="845575" y="2563700"/>
              <a:chExt cx="92400" cy="411825"/>
            </a:xfrm>
          </p:grpSpPr>
          <p:sp>
            <p:nvSpPr>
              <p:cNvPr id="117" name="Google Shape;117;g1dc45dbd515_1_8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numCol="1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18" name="Google Shape;118;g1dc45dbd515_1_8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19" name="Google Shape;119;g1dc45dbd515_1_8"/>
          <p:cNvGrpSpPr/>
          <p:nvPr/>
        </p:nvGrpSpPr>
        <p:grpSpPr>
          <a:xfrm>
            <a:off x="1828201" y="2702600"/>
            <a:ext cx="2274099" cy="1744200"/>
            <a:chOff x="1828201" y="2702600"/>
            <a:chExt cx="2274099" cy="1744200"/>
          </a:xfrm>
        </p:grpSpPr>
        <p:sp>
          <p:nvSpPr>
            <p:cNvPr id="120" name="Google Shape;120;g1dc45dbd515_1_8"/>
            <p:cNvSpPr/>
            <p:nvPr/>
          </p:nvSpPr>
          <p:spPr>
            <a:xfrm>
              <a:off x="2191011" y="3079475"/>
              <a:ext cx="12948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91425" tIns="91425" rIns="91425" bIns="91425" numCol="1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g1dc45dbd515_1_8"/>
            <p:cNvSpPr txBox="1"/>
            <p:nvPr/>
          </p:nvSpPr>
          <p:spPr>
            <a:xfrm>
              <a:off x="1828201" y="2702600"/>
              <a:ext cx="10302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numCol="1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200" b="1">
                  <a:solidFill>
                    <a:srgbClr val="38761D"/>
                  </a:solidFill>
                  <a:latin typeface="Roboto"/>
                  <a:ea typeface="Roboto"/>
                  <a:cs typeface="Roboto"/>
                  <a:sym typeface="Roboto"/>
                </a:rPr>
                <a:t>Early 2013</a:t>
              </a:r>
              <a:endParaRPr sz="1200" b="1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" name="Google Shape;122;g1dc45dbd515_1_8"/>
            <p:cNvSpPr txBox="1"/>
            <p:nvPr/>
          </p:nvSpPr>
          <p:spPr>
            <a:xfrm>
              <a:off x="2073400" y="3503000"/>
              <a:ext cx="20289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numCol="1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b="1">
                  <a:latin typeface="Roboto"/>
                  <a:ea typeface="Roboto"/>
                  <a:cs typeface="Roboto"/>
                  <a:sym typeface="Roboto"/>
                </a:rPr>
                <a:t>Attended Event</a:t>
              </a:r>
              <a:br>
                <a:rPr lang="en-US" b="1"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b="1">
                  <a:latin typeface="Roboto"/>
                  <a:ea typeface="Roboto"/>
                  <a:cs typeface="Roboto"/>
                  <a:sym typeface="Roboto"/>
                </a:rPr>
                <a:t>Toured Facility </a:t>
              </a:r>
              <a:br>
                <a:rPr lang="en-US" b="1"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b="1">
                  <a:latin typeface="Roboto"/>
                  <a:ea typeface="Roboto"/>
                  <a:cs typeface="Roboto"/>
                  <a:sym typeface="Roboto"/>
                </a:rPr>
                <a:t>Funded Staff Position</a:t>
              </a:r>
              <a:endParaRPr b="1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23" name="Google Shape;123;g1dc45dbd515_1_8"/>
            <p:cNvGrpSpPr/>
            <p:nvPr/>
          </p:nvGrpSpPr>
          <p:grpSpPr>
            <a:xfrm rot="10800000">
              <a:off x="2149293" y="3079467"/>
              <a:ext cx="92400" cy="411825"/>
              <a:chOff x="2072481" y="2563700"/>
              <a:chExt cx="92400" cy="411825"/>
            </a:xfrm>
          </p:grpSpPr>
          <p:cxnSp>
            <p:nvCxnSpPr>
              <p:cNvPr id="124" name="Google Shape;124;g1dc45dbd515_1_8"/>
              <p:cNvCxnSpPr/>
              <p:nvPr/>
            </p:nvCxnSpPr>
            <p:spPr>
              <a:xfrm>
                <a:off x="2118681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25" name="Google Shape;125;g1dc45dbd515_1_8"/>
              <p:cNvSpPr/>
              <p:nvPr/>
            </p:nvSpPr>
            <p:spPr>
              <a:xfrm>
                <a:off x="2072481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numCol="1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" name="Google Shape;126;g1dc45dbd515_1_8"/>
          <p:cNvGrpSpPr/>
          <p:nvPr/>
        </p:nvGrpSpPr>
        <p:grpSpPr>
          <a:xfrm>
            <a:off x="3154222" y="1852850"/>
            <a:ext cx="2292628" cy="1735150"/>
            <a:chOff x="3154222" y="1852850"/>
            <a:chExt cx="2292628" cy="1735150"/>
          </a:xfrm>
        </p:grpSpPr>
        <p:sp>
          <p:nvSpPr>
            <p:cNvPr id="127" name="Google Shape;127;g1dc45dbd515_1_8"/>
            <p:cNvSpPr/>
            <p:nvPr/>
          </p:nvSpPr>
          <p:spPr>
            <a:xfrm>
              <a:off x="3485717" y="3079475"/>
              <a:ext cx="12948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91425" tIns="91425" rIns="91425" bIns="91425" numCol="1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g1dc45dbd515_1_8"/>
            <p:cNvSpPr txBox="1"/>
            <p:nvPr/>
          </p:nvSpPr>
          <p:spPr>
            <a:xfrm>
              <a:off x="3154222" y="3216600"/>
              <a:ext cx="9144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numCol="1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200" b="1" dirty="0">
                  <a:solidFill>
                    <a:srgbClr val="38761D"/>
                  </a:solidFill>
                  <a:latin typeface="Roboto"/>
                  <a:ea typeface="Roboto"/>
                  <a:cs typeface="Roboto"/>
                  <a:sym typeface="Roboto"/>
                </a:rPr>
                <a:t>Late 2013</a:t>
              </a:r>
              <a:endParaRPr sz="1200" b="1" dirty="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9" name="Google Shape;129;g1dc45dbd515_1_8"/>
            <p:cNvSpPr txBox="1"/>
            <p:nvPr/>
          </p:nvSpPr>
          <p:spPr>
            <a:xfrm>
              <a:off x="3386750" y="1852850"/>
              <a:ext cx="20601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numCol="1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latin typeface="Roboto"/>
                  <a:ea typeface="Roboto"/>
                  <a:cs typeface="Roboto"/>
                  <a:sym typeface="Roboto"/>
                </a:rPr>
                <a:t>Lunch with Leadership</a:t>
              </a:r>
              <a:br>
                <a:rPr lang="en-US" b="1"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b="1">
                  <a:latin typeface="Roboto"/>
                  <a:ea typeface="Roboto"/>
                  <a:cs typeface="Roboto"/>
                  <a:sym typeface="Roboto"/>
                </a:rPr>
                <a:t>$100K Gift</a:t>
              </a:r>
              <a:endParaRPr b="1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30" name="Google Shape;130;g1dc45dbd515_1_8"/>
            <p:cNvGrpSpPr/>
            <p:nvPr/>
          </p:nvGrpSpPr>
          <p:grpSpPr>
            <a:xfrm>
              <a:off x="3435870" y="2800065"/>
              <a:ext cx="92400" cy="411825"/>
              <a:chOff x="845575" y="2563700"/>
              <a:chExt cx="92400" cy="411825"/>
            </a:xfrm>
          </p:grpSpPr>
          <p:sp>
            <p:nvSpPr>
              <p:cNvPr id="131" name="Google Shape;131;g1dc45dbd515_1_8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numCol="1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32" name="Google Shape;132;g1dc45dbd515_1_8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33" name="Google Shape;133;g1dc45dbd515_1_8"/>
          <p:cNvGrpSpPr/>
          <p:nvPr/>
        </p:nvGrpSpPr>
        <p:grpSpPr>
          <a:xfrm>
            <a:off x="4413186" y="2702596"/>
            <a:ext cx="1935011" cy="1744206"/>
            <a:chOff x="4413186" y="2702596"/>
            <a:chExt cx="1935011" cy="1744206"/>
          </a:xfrm>
        </p:grpSpPr>
        <p:sp>
          <p:nvSpPr>
            <p:cNvPr id="134" name="Google Shape;134;g1dc45dbd515_1_8"/>
            <p:cNvSpPr/>
            <p:nvPr/>
          </p:nvSpPr>
          <p:spPr>
            <a:xfrm>
              <a:off x="4780421" y="3079475"/>
              <a:ext cx="12948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91425" tIns="91425" rIns="91425" bIns="91425" numCol="1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g1dc45dbd515_1_8"/>
            <p:cNvGrpSpPr/>
            <p:nvPr/>
          </p:nvGrpSpPr>
          <p:grpSpPr>
            <a:xfrm rot="10800000">
              <a:off x="4737413" y="3079467"/>
              <a:ext cx="92400" cy="411825"/>
              <a:chOff x="2070100" y="2563700"/>
              <a:chExt cx="92400" cy="411825"/>
            </a:xfrm>
          </p:grpSpPr>
          <p:cxnSp>
            <p:nvCxnSpPr>
              <p:cNvPr id="136" name="Google Shape;136;g1dc45dbd515_1_8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37" name="Google Shape;137;g1dc45dbd515_1_8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numCol="1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8" name="Google Shape;138;g1dc45dbd515_1_8"/>
            <p:cNvSpPr txBox="1"/>
            <p:nvPr/>
          </p:nvSpPr>
          <p:spPr>
            <a:xfrm>
              <a:off x="4413186" y="2702596"/>
              <a:ext cx="920813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numCol="1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200" b="1" dirty="0">
                  <a:solidFill>
                    <a:srgbClr val="38761D"/>
                  </a:solidFill>
                  <a:latin typeface="Roboto"/>
                  <a:ea typeface="Roboto"/>
                  <a:cs typeface="Roboto"/>
                  <a:sym typeface="Roboto"/>
                </a:rPr>
                <a:t>Late 2013</a:t>
              </a:r>
              <a:endParaRPr sz="1200" b="1" dirty="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9" name="Google Shape;139;g1dc45dbd515_1_8"/>
            <p:cNvSpPr txBox="1"/>
            <p:nvPr/>
          </p:nvSpPr>
          <p:spPr>
            <a:xfrm>
              <a:off x="4665197" y="3503002"/>
              <a:ext cx="16830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numCol="1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b="1">
                  <a:latin typeface="Roboto"/>
                  <a:ea typeface="Roboto"/>
                  <a:cs typeface="Roboto"/>
                  <a:sym typeface="Roboto"/>
                </a:rPr>
                <a:t>$1.5M Capital Campaign Pledge</a:t>
              </a:r>
              <a:endParaRPr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0" name="Google Shape;140;g1dc45dbd515_1_8"/>
          <p:cNvGrpSpPr/>
          <p:nvPr/>
        </p:nvGrpSpPr>
        <p:grpSpPr>
          <a:xfrm>
            <a:off x="5707746" y="1852850"/>
            <a:ext cx="2413078" cy="1735150"/>
            <a:chOff x="5707746" y="1852850"/>
            <a:chExt cx="2413078" cy="1735150"/>
          </a:xfrm>
        </p:grpSpPr>
        <p:sp>
          <p:nvSpPr>
            <p:cNvPr id="141" name="Google Shape;141;g1dc45dbd515_1_8"/>
            <p:cNvSpPr/>
            <p:nvPr/>
          </p:nvSpPr>
          <p:spPr>
            <a:xfrm>
              <a:off x="6075125" y="3079475"/>
              <a:ext cx="12948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91425" tIns="91425" rIns="91425" bIns="91425" numCol="1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2" name="Google Shape;142;g1dc45dbd515_1_8"/>
            <p:cNvGrpSpPr/>
            <p:nvPr/>
          </p:nvGrpSpPr>
          <p:grpSpPr>
            <a:xfrm>
              <a:off x="6031394" y="2800065"/>
              <a:ext cx="92400" cy="411825"/>
              <a:chOff x="845575" y="2563700"/>
              <a:chExt cx="92400" cy="411825"/>
            </a:xfrm>
          </p:grpSpPr>
          <p:cxnSp>
            <p:nvCxnSpPr>
              <p:cNvPr id="143" name="Google Shape;143;g1dc45dbd515_1_8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44" name="Google Shape;144;g1dc45dbd515_1_8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numCol="1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5" name="Google Shape;145;g1dc45dbd515_1_8"/>
            <p:cNvSpPr txBox="1"/>
            <p:nvPr/>
          </p:nvSpPr>
          <p:spPr>
            <a:xfrm>
              <a:off x="5707746" y="3216600"/>
              <a:ext cx="12183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numCol="1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200" b="1">
                  <a:solidFill>
                    <a:srgbClr val="38761D"/>
                  </a:solidFill>
                  <a:latin typeface="Roboto"/>
                  <a:ea typeface="Roboto"/>
                  <a:cs typeface="Roboto"/>
                  <a:sym typeface="Roboto"/>
                </a:rPr>
                <a:t>2014-2021</a:t>
              </a:r>
              <a:endParaRPr sz="1200" b="1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6" name="Google Shape;146;g1dc45dbd515_1_8"/>
            <p:cNvSpPr txBox="1"/>
            <p:nvPr/>
          </p:nvSpPr>
          <p:spPr>
            <a:xfrm>
              <a:off x="5978524" y="1852850"/>
              <a:ext cx="21423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numCol="1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latin typeface="Roboto"/>
                  <a:ea typeface="Roboto"/>
                  <a:cs typeface="Roboto"/>
                  <a:sym typeface="Roboto"/>
                </a:rPr>
                <a:t>Continued Transformational Gifts, Touching All Programs</a:t>
              </a:r>
              <a:endParaRPr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7" name="Google Shape;147;g1dc45dbd515_1_8"/>
          <p:cNvGrpSpPr/>
          <p:nvPr/>
        </p:nvGrpSpPr>
        <p:grpSpPr>
          <a:xfrm>
            <a:off x="7003996" y="2702596"/>
            <a:ext cx="2142441" cy="1744204"/>
            <a:chOff x="7003996" y="2702596"/>
            <a:chExt cx="2142441" cy="1744204"/>
          </a:xfrm>
        </p:grpSpPr>
        <p:sp>
          <p:nvSpPr>
            <p:cNvPr id="148" name="Google Shape;148;g1dc45dbd515_1_8"/>
            <p:cNvSpPr/>
            <p:nvPr/>
          </p:nvSpPr>
          <p:spPr>
            <a:xfrm>
              <a:off x="7369837" y="3079475"/>
              <a:ext cx="17766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91425" tIns="91425" rIns="91425" bIns="91425" numCol="1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149;g1dc45dbd515_1_8"/>
            <p:cNvGrpSpPr/>
            <p:nvPr/>
          </p:nvGrpSpPr>
          <p:grpSpPr>
            <a:xfrm rot="10800000">
              <a:off x="7328221" y="3079467"/>
              <a:ext cx="92400" cy="411825"/>
              <a:chOff x="2070100" y="2563700"/>
              <a:chExt cx="92400" cy="411825"/>
            </a:xfrm>
          </p:grpSpPr>
          <p:cxnSp>
            <p:nvCxnSpPr>
              <p:cNvPr id="150" name="Google Shape;150;g1dc45dbd515_1_8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51" name="Google Shape;151;g1dc45dbd515_1_8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numCol="1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" name="Google Shape;152;g1dc45dbd515_1_8"/>
            <p:cNvSpPr txBox="1"/>
            <p:nvPr/>
          </p:nvSpPr>
          <p:spPr>
            <a:xfrm>
              <a:off x="7003996" y="2702596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numCol="1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200" b="1">
                  <a:solidFill>
                    <a:srgbClr val="38761D"/>
                  </a:solidFill>
                  <a:latin typeface="Roboto"/>
                  <a:ea typeface="Roboto"/>
                  <a:cs typeface="Roboto"/>
                  <a:sym typeface="Roboto"/>
                </a:rPr>
                <a:t>2022</a:t>
              </a:r>
              <a:endParaRPr sz="1200" b="1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" name="Google Shape;153;g1dc45dbd515_1_8"/>
            <p:cNvSpPr txBox="1"/>
            <p:nvPr/>
          </p:nvSpPr>
          <p:spPr>
            <a:xfrm>
              <a:off x="7256976" y="3503000"/>
              <a:ext cx="18207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numCol="1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latin typeface="Roboto"/>
                  <a:ea typeface="Roboto"/>
                  <a:cs typeface="Roboto"/>
                  <a:sym typeface="Roboto"/>
                </a:rPr>
                <a:t>Posthumously Named to Philanthropy 50 List</a:t>
              </a:r>
              <a:endParaRPr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42951"/>
            <a:ext cx="7886700" cy="3657600"/>
          </a:xfrm>
        </p:spPr>
        <p:txBody>
          <a:bodyPr vert="vert270"/>
          <a:lstStyle/>
          <a:p>
            <a:pPr algn="ctr"/>
            <a:r>
              <a:rPr lang="en-US" sz="2800" b="1" dirty="0"/>
              <a:t>September 2012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26826"/>
            <a:ext cx="7886700" cy="2992724"/>
          </a:xfrm>
        </p:spPr>
        <p:txBody>
          <a:bodyPr/>
          <a:lstStyle/>
          <a:p>
            <a:pPr lvl="0" indent="-457200">
              <a:lnSpc>
                <a:spcPct val="10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Medium" panose="020B0604020202020204" charset="0"/>
              </a:rPr>
              <a:t>Donor made first time gift of $5,000</a:t>
            </a:r>
          </a:p>
          <a:p>
            <a:pPr lvl="0" indent="-457200">
              <a:lnSpc>
                <a:spcPct val="10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Medium" panose="020B0604020202020204" charset="0"/>
              </a:rPr>
              <a:t>Immediately called to thank, asked about motivations</a:t>
            </a:r>
          </a:p>
          <a:p>
            <a:pPr lvl="1" indent="-457200">
              <a:lnSpc>
                <a:spcPct val="10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Medium" panose="020B0604020202020204" charset="0"/>
              </a:rPr>
              <a:t>Liked efficiency of organization</a:t>
            </a:r>
          </a:p>
          <a:p>
            <a:pPr lvl="1" indent="-457200">
              <a:lnSpc>
                <a:spcPct val="10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Medium" panose="020B0604020202020204" charset="0"/>
              </a:rPr>
              <a:t>Declined invitation for tour</a:t>
            </a:r>
          </a:p>
          <a:p>
            <a:pPr marL="95250" indent="0">
              <a:lnSpc>
                <a:spcPct val="100000"/>
              </a:lnSpc>
              <a:buNone/>
            </a:pPr>
            <a:endParaRPr lang="en-US" sz="2000" dirty="0"/>
          </a:p>
        </p:txBody>
      </p:sp>
      <p:sp>
        <p:nvSpPr>
          <p:cNvPr id="4" name="Google Shape;159;p2"/>
          <p:cNvSpPr txBox="1">
            <a:spLocks/>
          </p:cNvSpPr>
          <p:nvPr/>
        </p:nvSpPr>
        <p:spPr>
          <a:xfrm>
            <a:off x="1066800" y="2684463"/>
            <a:ext cx="3409950" cy="171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3838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600" b="1" dirty="0">
                <a:latin typeface="Montserrat Medium" panose="020B0604020202020204" charset="0"/>
              </a:rPr>
              <a:t>Belief in mission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600" b="1" dirty="0">
                <a:latin typeface="Montserrat Medium" panose="020B0604020202020204" charset="0"/>
              </a:rPr>
              <a:t>Tax benefit</a:t>
            </a:r>
          </a:p>
        </p:txBody>
      </p:sp>
      <p:pic>
        <p:nvPicPr>
          <p:cNvPr id="5" name="Google Shape;16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5800" y="3177447"/>
            <a:ext cx="669104" cy="669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6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113" y="3163612"/>
            <a:ext cx="696775" cy="696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59;p2"/>
          <p:cNvSpPr txBox="1">
            <a:spLocks/>
          </p:cNvSpPr>
          <p:nvPr/>
        </p:nvSpPr>
        <p:spPr>
          <a:xfrm>
            <a:off x="4724400" y="2689225"/>
            <a:ext cx="4495800" cy="171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3838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600" b="1" dirty="0">
                <a:latin typeface="Montserrat Medium" panose="020B0604020202020204" charset="0"/>
              </a:rPr>
              <a:t>Non-profit ranking reports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600" b="1" dirty="0">
                <a:latin typeface="Montserrat Medium" panose="020B0604020202020204" charset="0"/>
              </a:rPr>
              <a:t>Interested in the issue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600" b="1" dirty="0">
                <a:latin typeface="Montserrat Medium" panose="020B0604020202020204" charset="0"/>
              </a:rPr>
              <a:t>Recognizable/reputable non-profit </a:t>
            </a:r>
          </a:p>
        </p:txBody>
      </p:sp>
    </p:spTree>
    <p:extLst>
      <p:ext uri="{BB962C8B-B14F-4D97-AF65-F5344CB8AC3E}">
        <p14:creationId xmlns:p14="http://schemas.microsoft.com/office/powerpoint/2010/main" val="321556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42951"/>
            <a:ext cx="7886700" cy="3657600"/>
          </a:xfrm>
        </p:spPr>
        <p:txBody>
          <a:bodyPr vert="vert270"/>
          <a:lstStyle/>
          <a:p>
            <a:pPr algn="ctr"/>
            <a:r>
              <a:rPr lang="en-US" sz="2800" b="1" dirty="0"/>
              <a:t>January 2013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31626"/>
            <a:ext cx="7886700" cy="2992724"/>
          </a:xfrm>
        </p:spPr>
        <p:txBody>
          <a:bodyPr/>
          <a:lstStyle/>
          <a:p>
            <a:pPr lvl="0" indent="-457200">
              <a:lnSpc>
                <a:spcPct val="10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Medium" panose="020B0604020202020204" charset="0"/>
              </a:rPr>
              <a:t>Donor attended Donor Appreciation Event</a:t>
            </a:r>
          </a:p>
          <a:p>
            <a:pPr lvl="0" indent="-457200">
              <a:lnSpc>
                <a:spcPct val="10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Medium" panose="020B0604020202020204" charset="0"/>
              </a:rPr>
              <a:t>Expressed interest in taking tour</a:t>
            </a:r>
          </a:p>
          <a:p>
            <a:pPr marL="95250" indent="0">
              <a:lnSpc>
                <a:spcPct val="100000"/>
              </a:lnSpc>
              <a:buNone/>
            </a:pPr>
            <a:endParaRPr lang="en-US" sz="2000" dirty="0"/>
          </a:p>
        </p:txBody>
      </p:sp>
      <p:sp>
        <p:nvSpPr>
          <p:cNvPr id="4" name="Google Shape;159;p2"/>
          <p:cNvSpPr txBox="1">
            <a:spLocks/>
          </p:cNvSpPr>
          <p:nvPr/>
        </p:nvSpPr>
        <p:spPr>
          <a:xfrm>
            <a:off x="1162050" y="2684463"/>
            <a:ext cx="3409950" cy="171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3838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600" b="1" dirty="0">
              <a:latin typeface="Montserrat Medium" panose="020B0604020202020204" charset="0"/>
            </a:endParaRPr>
          </a:p>
        </p:txBody>
      </p:sp>
      <p:pic>
        <p:nvPicPr>
          <p:cNvPr id="5" name="Google Shape;16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3177447"/>
            <a:ext cx="669104" cy="6691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59;p2"/>
          <p:cNvSpPr txBox="1">
            <a:spLocks/>
          </p:cNvSpPr>
          <p:nvPr/>
        </p:nvSpPr>
        <p:spPr>
          <a:xfrm>
            <a:off x="1066800" y="2689225"/>
            <a:ext cx="4495800" cy="171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3838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600" b="1" dirty="0">
                <a:latin typeface="Montserrat Medium" panose="020B0604020202020204" charset="0"/>
              </a:rPr>
              <a:t>Perceived need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600" b="1" dirty="0">
                <a:latin typeface="Montserrat Medium" panose="020B0604020202020204" charset="0"/>
              </a:rPr>
              <a:t>Compelling pitch</a:t>
            </a:r>
          </a:p>
        </p:txBody>
      </p:sp>
    </p:spTree>
    <p:extLst>
      <p:ext uri="{BB962C8B-B14F-4D97-AF65-F5344CB8AC3E}">
        <p14:creationId xmlns:p14="http://schemas.microsoft.com/office/powerpoint/2010/main" val="687936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42951"/>
            <a:ext cx="7886700" cy="3657600"/>
          </a:xfrm>
        </p:spPr>
        <p:txBody>
          <a:bodyPr vert="vert270"/>
          <a:lstStyle/>
          <a:p>
            <a:pPr algn="ctr"/>
            <a:r>
              <a:rPr lang="en-US" sz="2800" b="1" dirty="0"/>
              <a:t>February 2013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31626"/>
            <a:ext cx="4201702" cy="2992724"/>
          </a:xfrm>
        </p:spPr>
        <p:txBody>
          <a:bodyPr/>
          <a:lstStyle/>
          <a:p>
            <a:pPr lvl="0" indent="-457200">
              <a:lnSpc>
                <a:spcPct val="10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Medium" panose="020B0604020202020204" charset="0"/>
              </a:rPr>
              <a:t>Donor toured food pantry and health center</a:t>
            </a:r>
          </a:p>
          <a:p>
            <a:pPr marL="95250" indent="0">
              <a:lnSpc>
                <a:spcPct val="100000"/>
              </a:lnSpc>
              <a:buNone/>
            </a:pPr>
            <a:endParaRPr lang="en-US" sz="2000" dirty="0"/>
          </a:p>
        </p:txBody>
      </p:sp>
      <p:sp>
        <p:nvSpPr>
          <p:cNvPr id="4" name="Google Shape;159;p2"/>
          <p:cNvSpPr txBox="1">
            <a:spLocks/>
          </p:cNvSpPr>
          <p:nvPr/>
        </p:nvSpPr>
        <p:spPr>
          <a:xfrm>
            <a:off x="1066800" y="3065463"/>
            <a:ext cx="3409950" cy="171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3838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600" b="1" dirty="0">
                <a:latin typeface="Montserrat Medium" panose="020B0604020202020204" charset="0"/>
              </a:rPr>
              <a:t>Belief in mission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600" b="1" dirty="0">
                <a:latin typeface="Montserrat Medium" panose="020B0604020202020204" charset="0"/>
              </a:rPr>
              <a:t>Tax benefit</a:t>
            </a:r>
          </a:p>
        </p:txBody>
      </p:sp>
      <p:pic>
        <p:nvPicPr>
          <p:cNvPr id="5" name="Google Shape;16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5800" y="3558447"/>
            <a:ext cx="669104" cy="669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6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113" y="3544612"/>
            <a:ext cx="696775" cy="696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59;p2"/>
          <p:cNvSpPr txBox="1">
            <a:spLocks/>
          </p:cNvSpPr>
          <p:nvPr/>
        </p:nvSpPr>
        <p:spPr>
          <a:xfrm>
            <a:off x="4724400" y="3070225"/>
            <a:ext cx="4495800" cy="171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3838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600" b="1" dirty="0">
                <a:latin typeface="Montserrat Medium" panose="020B0604020202020204" charset="0"/>
              </a:rPr>
              <a:t>Interest in the issue area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600" b="1" dirty="0">
                <a:latin typeface="Montserrat Medium" panose="020B0604020202020204" charset="0"/>
              </a:rPr>
              <a:t>First hand experience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758241">
            <a:off x="5517968" y="947949"/>
            <a:ext cx="2329905" cy="2468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43948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dd11fb2745_0_17"/>
          <p:cNvSpPr txBox="1">
            <a:spLocks noGrp="1"/>
          </p:cNvSpPr>
          <p:nvPr>
            <p:ph type="title"/>
          </p:nvPr>
        </p:nvSpPr>
        <p:spPr>
          <a:xfrm>
            <a:off x="628650" y="1080654"/>
            <a:ext cx="7886700" cy="540600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Engage Donors</a:t>
            </a:r>
            <a:endParaRPr sz="2800" b="1" dirty="0"/>
          </a:p>
        </p:txBody>
      </p:sp>
      <p:sp>
        <p:nvSpPr>
          <p:cNvPr id="192" name="Google Shape;192;g1dd11fb2745_0_17"/>
          <p:cNvSpPr txBox="1">
            <a:spLocks noGrp="1"/>
          </p:cNvSpPr>
          <p:nvPr>
            <p:ph type="body" idx="1"/>
          </p:nvPr>
        </p:nvSpPr>
        <p:spPr>
          <a:xfrm>
            <a:off x="685800" y="1733550"/>
            <a:ext cx="4800600" cy="2473200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000" b="1" dirty="0">
                <a:latin typeface="Montserrat Medium" panose="020B0604020202020204" charset="0"/>
              </a:rPr>
              <a:t>Your turn! </a:t>
            </a:r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000" dirty="0">
                <a:latin typeface="Montserrat Medium" panose="020B0604020202020204" charset="0"/>
              </a:rPr>
              <a:t>With 2 other people, think of 3 unique ways to engage a donor while asking meaningful questions.</a:t>
            </a:r>
            <a:endParaRPr sz="2000" dirty="0">
              <a:latin typeface="Montserrat Medium" panose="020B0604020202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444244" y="1166106"/>
            <a:ext cx="3200398" cy="28112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42951"/>
            <a:ext cx="7886700" cy="3657600"/>
          </a:xfrm>
        </p:spPr>
        <p:txBody>
          <a:bodyPr vert="vert270"/>
          <a:lstStyle/>
          <a:p>
            <a:pPr algn="ctr"/>
            <a:r>
              <a:rPr lang="en-US" sz="2800" b="1" dirty="0"/>
              <a:t>February 2013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31626"/>
            <a:ext cx="7886700" cy="2992724"/>
          </a:xfrm>
        </p:spPr>
        <p:txBody>
          <a:bodyPr/>
          <a:lstStyle/>
          <a:p>
            <a:pPr lvl="0" indent="-457200">
              <a:lnSpc>
                <a:spcPct val="10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Medium" panose="020B0604020202020204" charset="0"/>
              </a:rPr>
              <a:t>Made commitment to support ARNP position</a:t>
            </a:r>
          </a:p>
          <a:p>
            <a:pPr marL="95250" indent="0">
              <a:lnSpc>
                <a:spcPct val="100000"/>
              </a:lnSpc>
              <a:buNone/>
            </a:pPr>
            <a:endParaRPr lang="en-US" sz="2000" dirty="0"/>
          </a:p>
        </p:txBody>
      </p:sp>
      <p:sp>
        <p:nvSpPr>
          <p:cNvPr id="4" name="Google Shape;159;p2"/>
          <p:cNvSpPr txBox="1">
            <a:spLocks/>
          </p:cNvSpPr>
          <p:nvPr/>
        </p:nvSpPr>
        <p:spPr>
          <a:xfrm>
            <a:off x="1066800" y="2684463"/>
            <a:ext cx="4019550" cy="171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3838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Montserrat Medium" panose="020B0604020202020204" charset="0"/>
              </a:rPr>
              <a:t>Personal satisfaction, enjoyment or fulfillment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600" b="1" dirty="0">
                <a:latin typeface="Montserrat Medium" panose="020B0604020202020204" charset="0"/>
              </a:rPr>
              <a:t>Spontaneous response to need</a:t>
            </a:r>
          </a:p>
        </p:txBody>
      </p:sp>
      <p:pic>
        <p:nvPicPr>
          <p:cNvPr id="5" name="Google Shape;16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5400" y="3177447"/>
            <a:ext cx="669104" cy="669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6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113" y="3163612"/>
            <a:ext cx="696775" cy="696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59;p2"/>
          <p:cNvSpPr txBox="1">
            <a:spLocks/>
          </p:cNvSpPr>
          <p:nvPr/>
        </p:nvSpPr>
        <p:spPr>
          <a:xfrm>
            <a:off x="5334000" y="2689225"/>
            <a:ext cx="4495800" cy="171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3838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600" b="1" dirty="0">
                <a:latin typeface="Montserrat Medium" panose="020B0604020202020204" charset="0"/>
              </a:rPr>
              <a:t>Interest in the issue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600" b="1" dirty="0">
                <a:latin typeface="Montserrat Medium" panose="020B0604020202020204" charset="0"/>
              </a:rPr>
              <a:t>Compelling pitch</a:t>
            </a:r>
          </a:p>
        </p:txBody>
      </p:sp>
    </p:spTree>
    <p:extLst>
      <p:ext uri="{BB962C8B-B14F-4D97-AF65-F5344CB8AC3E}">
        <p14:creationId xmlns:p14="http://schemas.microsoft.com/office/powerpoint/2010/main" val="2436544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42951"/>
            <a:ext cx="7886700" cy="3657600"/>
          </a:xfrm>
        </p:spPr>
        <p:txBody>
          <a:bodyPr vert="vert270"/>
          <a:lstStyle/>
          <a:p>
            <a:pPr algn="ctr"/>
            <a:r>
              <a:rPr lang="en-US" sz="2800" b="1" dirty="0"/>
              <a:t>August 2013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31626"/>
            <a:ext cx="7886700" cy="2992724"/>
          </a:xfrm>
        </p:spPr>
        <p:txBody>
          <a:bodyPr/>
          <a:lstStyle/>
          <a:p>
            <a:pPr lvl="0" indent="-457200">
              <a:lnSpc>
                <a:spcPct val="10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Medium" panose="020B0604020202020204" charset="0"/>
              </a:rPr>
              <a:t>Lunch at Women’s Residence with executive director, Health Center Director, Director of Women’s Residence</a:t>
            </a:r>
          </a:p>
        </p:txBody>
      </p:sp>
      <p:sp>
        <p:nvSpPr>
          <p:cNvPr id="4" name="Google Shape;159;p2"/>
          <p:cNvSpPr txBox="1">
            <a:spLocks/>
          </p:cNvSpPr>
          <p:nvPr/>
        </p:nvSpPr>
        <p:spPr>
          <a:xfrm>
            <a:off x="1066800" y="2684463"/>
            <a:ext cx="6096000" cy="171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3838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600" b="1" dirty="0">
                <a:latin typeface="Montserrat Medium" panose="020B0604020202020204" charset="0"/>
              </a:rPr>
              <a:t>Belief in the mission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600" b="1" dirty="0">
                <a:latin typeface="Montserrat Medium" panose="020B0604020202020204" charset="0"/>
              </a:rPr>
              <a:t>Believe gift can make a difference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600" b="1" dirty="0">
                <a:latin typeface="Montserrat Medium" panose="020B0604020202020204" charset="0"/>
              </a:rPr>
              <a:t>Personal satisfaction, enjoyment or fulfillment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600" b="1" dirty="0">
                <a:latin typeface="Montserrat Medium" panose="020B0604020202020204" charset="0"/>
              </a:rPr>
              <a:t>Give back to your community</a:t>
            </a:r>
          </a:p>
        </p:txBody>
      </p:sp>
      <p:pic>
        <p:nvPicPr>
          <p:cNvPr id="6" name="Google Shape;16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113" y="3163612"/>
            <a:ext cx="696775" cy="69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8239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de1d098c1e_0_13"/>
          <p:cNvSpPr txBox="1"/>
          <p:nvPr/>
        </p:nvSpPr>
        <p:spPr>
          <a:xfrm>
            <a:off x="1291750" y="1326975"/>
            <a:ext cx="504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https://chronicle.s3.amazonaws.com/DI/COPInteractives/philanthropy50/p50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527075"/>
            <a:ext cx="19050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2038350"/>
            <a:ext cx="441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ontserrat Medium" panose="020B0604020202020204" charset="0"/>
              </a:rPr>
              <a:t>America’s biggest donors gave $16 billion in 2022.</a:t>
            </a:r>
          </a:p>
        </p:txBody>
      </p:sp>
      <p:sp>
        <p:nvSpPr>
          <p:cNvPr id="6" name="Google Shape;46;p10"/>
          <p:cNvSpPr txBox="1"/>
          <p:nvPr/>
        </p:nvSpPr>
        <p:spPr>
          <a:xfrm>
            <a:off x="5204119" y="4071905"/>
            <a:ext cx="3939881" cy="3539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solidFill>
                  <a:schemeClr val="tx1"/>
                </a:solidFill>
                <a:latin typeface="Montserrat Medium"/>
              </a:rPr>
              <a:t>Source: The Chronicle of Philanthropy, February 2023</a:t>
            </a:r>
            <a:endParaRPr sz="11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42951"/>
            <a:ext cx="7886700" cy="3657600"/>
          </a:xfrm>
        </p:spPr>
        <p:txBody>
          <a:bodyPr vert="vert270"/>
          <a:lstStyle/>
          <a:p>
            <a:pPr algn="ctr"/>
            <a:r>
              <a:rPr lang="en-US" sz="2800" b="1" dirty="0"/>
              <a:t>December 2013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742950"/>
            <a:ext cx="7886700" cy="2992724"/>
          </a:xfrm>
        </p:spPr>
        <p:txBody>
          <a:bodyPr/>
          <a:lstStyle/>
          <a:p>
            <a:pPr lvl="0" indent="-457200">
              <a:lnSpc>
                <a:spcPct val="10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Medium" panose="020B0604020202020204" charset="0"/>
              </a:rPr>
              <a:t>Donor informed of another need in Health Center</a:t>
            </a:r>
          </a:p>
          <a:p>
            <a:pPr lvl="0" indent="-457200">
              <a:lnSpc>
                <a:spcPct val="10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Medium" panose="020B0604020202020204" charset="0"/>
              </a:rPr>
              <a:t>Provided $100K to fund need</a:t>
            </a:r>
          </a:p>
        </p:txBody>
      </p:sp>
      <p:sp>
        <p:nvSpPr>
          <p:cNvPr id="4" name="Google Shape;159;p2"/>
          <p:cNvSpPr txBox="1">
            <a:spLocks/>
          </p:cNvSpPr>
          <p:nvPr/>
        </p:nvSpPr>
        <p:spPr>
          <a:xfrm>
            <a:off x="1066800" y="2227263"/>
            <a:ext cx="6096000" cy="171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3838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600" b="1" dirty="0">
                <a:latin typeface="Montserrat Medium" panose="020B0604020202020204" charset="0"/>
              </a:rPr>
              <a:t>Belief in the mission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600" b="1" dirty="0">
                <a:latin typeface="Montserrat Medium" panose="020B0604020202020204" charset="0"/>
              </a:rPr>
              <a:t>Believe gift can make a difference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600" b="1" dirty="0">
                <a:latin typeface="Montserrat Medium" panose="020B0604020202020204" charset="0"/>
              </a:rPr>
              <a:t>Personal satisfaction, enjoyment or fulfillment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600" b="1" dirty="0">
                <a:latin typeface="Montserrat Medium" panose="020B0604020202020204" charset="0"/>
              </a:rPr>
              <a:t>Give back to your community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600" b="1" dirty="0">
                <a:latin typeface="Montserrat Medium" panose="020B0604020202020204" charset="0"/>
              </a:rPr>
              <a:t>Tax benefit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600" b="1" dirty="0">
                <a:latin typeface="Montserrat Medium" panose="020B0604020202020204" charset="0"/>
              </a:rPr>
              <a:t>Remedy issues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600" b="1" dirty="0">
                <a:latin typeface="Montserrat Medium" panose="020B0604020202020204" charset="0"/>
              </a:rPr>
              <a:t>Support social justice aims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600" b="1" dirty="0">
                <a:latin typeface="Montserrat Medium" panose="020B0604020202020204" charset="0"/>
              </a:rPr>
              <a:t>Spontaneous response to a need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600" b="1" dirty="0">
                <a:latin typeface="Montserrat Medium" panose="020B0604020202020204" charset="0"/>
              </a:rPr>
              <a:t>When you are asked</a:t>
            </a:r>
          </a:p>
        </p:txBody>
      </p:sp>
      <p:pic>
        <p:nvPicPr>
          <p:cNvPr id="6" name="Google Shape;16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113" y="2706412"/>
            <a:ext cx="696775" cy="69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387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42951"/>
            <a:ext cx="7886700" cy="3657600"/>
          </a:xfrm>
        </p:spPr>
        <p:txBody>
          <a:bodyPr vert="vert270"/>
          <a:lstStyle/>
          <a:p>
            <a:pPr algn="ctr"/>
            <a:r>
              <a:rPr lang="en-US" sz="2800" b="1" dirty="0"/>
              <a:t>December 2013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742950"/>
            <a:ext cx="7886700" cy="2992724"/>
          </a:xfrm>
        </p:spPr>
        <p:txBody>
          <a:bodyPr/>
          <a:lstStyle/>
          <a:p>
            <a:pPr lvl="0" indent="-457200">
              <a:lnSpc>
                <a:spcPct val="10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Medium" panose="020B0604020202020204" charset="0"/>
              </a:rPr>
              <a:t>Received $1.5M pledge to kick off Capital Campaign</a:t>
            </a:r>
          </a:p>
        </p:txBody>
      </p:sp>
      <p:sp>
        <p:nvSpPr>
          <p:cNvPr id="4" name="Google Shape;159;p2"/>
          <p:cNvSpPr txBox="1">
            <a:spLocks/>
          </p:cNvSpPr>
          <p:nvPr/>
        </p:nvSpPr>
        <p:spPr>
          <a:xfrm>
            <a:off x="1056687" y="1581150"/>
            <a:ext cx="6487113" cy="171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3838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600" b="1" dirty="0">
                <a:latin typeface="Montserrat Medium" panose="020B0604020202020204" charset="0"/>
              </a:rPr>
              <a:t>Belief in the mission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600" b="1" dirty="0">
                <a:latin typeface="Montserrat Medium" panose="020B0604020202020204" charset="0"/>
              </a:rPr>
              <a:t>Believe gift can make a difference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600" b="1" dirty="0">
                <a:latin typeface="Montserrat Medium" panose="020B0604020202020204" charset="0"/>
              </a:rPr>
              <a:t>Personal satisfaction, enjoyment or fulfillment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600" b="1" dirty="0">
                <a:latin typeface="Montserrat Medium" panose="020B0604020202020204" charset="0"/>
              </a:rPr>
              <a:t>Give back to your community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600" b="1" dirty="0">
                <a:latin typeface="Montserrat Medium" panose="020B0604020202020204" charset="0"/>
              </a:rPr>
              <a:t>Tax benefit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600" b="1" dirty="0">
                <a:latin typeface="Montserrat Medium" panose="020B0604020202020204" charset="0"/>
              </a:rPr>
              <a:t>Support social justice aims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600" b="1" dirty="0">
                <a:latin typeface="Montserrat Medium" panose="020B0604020202020204" charset="0"/>
              </a:rPr>
              <a:t>Spontaneous response to a need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600" b="1" dirty="0">
                <a:latin typeface="Montserrat Medium" panose="020B0604020202020204" charset="0"/>
              </a:rPr>
              <a:t>When you are asked</a:t>
            </a:r>
          </a:p>
        </p:txBody>
      </p:sp>
      <p:pic>
        <p:nvPicPr>
          <p:cNvPr id="6" name="Google Shape;16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1" y="2060299"/>
            <a:ext cx="696775" cy="69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60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088" y="3584574"/>
            <a:ext cx="669104" cy="6691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59;p2"/>
          <p:cNvSpPr txBox="1">
            <a:spLocks/>
          </p:cNvSpPr>
          <p:nvPr/>
        </p:nvSpPr>
        <p:spPr>
          <a:xfrm>
            <a:off x="1056688" y="3096352"/>
            <a:ext cx="4495800" cy="171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3838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Montserrat Medium" panose="020B0604020202020204" charset="0"/>
              </a:rPr>
              <a:t>Recognizable/reputable non-profit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600" b="1" dirty="0">
                <a:latin typeface="Montserrat Medium" panose="020B0604020202020204" charset="0"/>
              </a:rPr>
              <a:t>Compelling pitch</a:t>
            </a:r>
          </a:p>
        </p:txBody>
      </p:sp>
    </p:spTree>
    <p:extLst>
      <p:ext uri="{BB962C8B-B14F-4D97-AF65-F5344CB8AC3E}">
        <p14:creationId xmlns:p14="http://schemas.microsoft.com/office/powerpoint/2010/main" val="1008721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42951"/>
            <a:ext cx="7886700" cy="3657600"/>
          </a:xfrm>
        </p:spPr>
        <p:txBody>
          <a:bodyPr vert="vert270"/>
          <a:lstStyle/>
          <a:p>
            <a:pPr algn="ctr"/>
            <a:r>
              <a:rPr lang="en-US" sz="2800" b="1" dirty="0"/>
              <a:t>2014 - 2021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742950"/>
            <a:ext cx="7886700" cy="2992724"/>
          </a:xfrm>
        </p:spPr>
        <p:txBody>
          <a:bodyPr/>
          <a:lstStyle/>
          <a:p>
            <a:pPr lvl="0" indent="-457200">
              <a:lnSpc>
                <a:spcPct val="10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Medium" panose="020B0604020202020204" charset="0"/>
              </a:rPr>
              <a:t>Continued to make transformational gifts to make dreams come true in </a:t>
            </a:r>
            <a:r>
              <a:rPr lang="en-US" sz="2000" b="1" dirty="0">
                <a:latin typeface="Montserrat Medium" panose="020B0604020202020204" charset="0"/>
              </a:rPr>
              <a:t>every program </a:t>
            </a:r>
            <a:r>
              <a:rPr lang="en-US" sz="2000" dirty="0">
                <a:latin typeface="Montserrat Medium" panose="020B0604020202020204" charset="0"/>
              </a:rPr>
              <a:t>of the organization</a:t>
            </a:r>
          </a:p>
          <a:p>
            <a:pPr lvl="0" indent="-457200">
              <a:lnSpc>
                <a:spcPct val="10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Medium" panose="020B0604020202020204" charset="0"/>
              </a:rPr>
              <a:t>Shared we were 1 of 4 charities in his will, but would not disclose details or share a copy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9400" y="2343150"/>
            <a:ext cx="3657600" cy="18887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08198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1;g1dd11fb2745_0_17"/>
          <p:cNvSpPr txBox="1">
            <a:spLocks/>
          </p:cNvSpPr>
          <p:nvPr/>
        </p:nvSpPr>
        <p:spPr>
          <a:xfrm>
            <a:off x="628650" y="1080654"/>
            <a:ext cx="78867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300"/>
              <a:buFont typeface="Montserrat Medium"/>
              <a:buNone/>
              <a:defRPr sz="3300" b="0" i="0" u="none" strike="noStrike" cap="none">
                <a:solidFill>
                  <a:srgbClr val="3A383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/>
              <a:t>Planned Gift</a:t>
            </a:r>
          </a:p>
        </p:txBody>
      </p:sp>
      <p:sp>
        <p:nvSpPr>
          <p:cNvPr id="60" name="Google Shape;60;g1dc45dbd515_1_14"/>
          <p:cNvSpPr txBox="1">
            <a:spLocks noGrp="1"/>
          </p:cNvSpPr>
          <p:nvPr>
            <p:ph type="body" idx="1"/>
          </p:nvPr>
        </p:nvSpPr>
        <p:spPr>
          <a:xfrm>
            <a:off x="628650" y="1779588"/>
            <a:ext cx="7886700" cy="2473200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457200" lvl="0" indent="-3619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2100"/>
              <a:buChar char="•"/>
            </a:pPr>
            <a:r>
              <a:rPr lang="en-US" sz="2000" dirty="0">
                <a:latin typeface="Montserrat Medium" panose="020B0604020202020204" charset="0"/>
              </a:rPr>
              <a:t>Focus on values</a:t>
            </a:r>
            <a:endParaRPr sz="2000" dirty="0">
              <a:latin typeface="Montserrat Medium" panose="020B0604020202020204" charset="0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2100"/>
              <a:buChar char="•"/>
            </a:pPr>
            <a:r>
              <a:rPr lang="en-US" sz="2000" dirty="0">
                <a:latin typeface="Montserrat Medium" panose="020B0604020202020204" charset="0"/>
              </a:rPr>
              <a:t>Cast a vision for something bigger</a:t>
            </a:r>
            <a:endParaRPr sz="2000" dirty="0">
              <a:latin typeface="Montserrat Medium" panose="020B0604020202020204" charset="0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2100"/>
              <a:buChar char="•"/>
            </a:pPr>
            <a:r>
              <a:rPr lang="en-US" sz="2000" dirty="0">
                <a:latin typeface="Montserrat Medium" panose="020B0604020202020204" charset="0"/>
              </a:rPr>
              <a:t>Present the opportunity</a:t>
            </a:r>
            <a:endParaRPr sz="2000" dirty="0">
              <a:latin typeface="Montserrat Medium" panose="020B0604020202020204" charset="0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165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dd018e253d_2_45"/>
          <p:cNvSpPr txBox="1">
            <a:spLocks noGrp="1"/>
          </p:cNvSpPr>
          <p:nvPr>
            <p:ph type="body" idx="1"/>
          </p:nvPr>
        </p:nvSpPr>
        <p:spPr>
          <a:xfrm>
            <a:off x="152400" y="1393950"/>
            <a:ext cx="5105400" cy="2473200"/>
          </a:xfrm>
          <a:prstGeom prst="rect">
            <a:avLst/>
          </a:prstGeom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lvl="0" indent="0" algn="ctr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800" dirty="0">
                <a:latin typeface="Montserrat Medium" panose="020B0604020202020204" charset="0"/>
              </a:rPr>
              <a:t>He provided over $11M to our organization while alive and $9.5M upon his death.</a:t>
            </a:r>
            <a:endParaRPr sz="2800" dirty="0">
              <a:latin typeface="Montserrat Medium" panose="020B0604020202020204" charset="0"/>
            </a:endParaRPr>
          </a:p>
          <a:p>
            <a:pPr marL="0" lvl="0" indent="0" algn="ctr" rtl="0">
              <a:spcBef>
                <a:spcPts val="750"/>
              </a:spcBef>
              <a:spcAft>
                <a:spcPts val="0"/>
              </a:spcAft>
              <a:buNone/>
            </a:pPr>
            <a:endParaRPr sz="2400" dirty="0">
              <a:latin typeface="Montserrat Medium" panose="020B060402020202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6957" y="1541463"/>
            <a:ext cx="3292243" cy="22203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1;g1dd11fb2745_0_17"/>
          <p:cNvSpPr txBox="1">
            <a:spLocks/>
          </p:cNvSpPr>
          <p:nvPr/>
        </p:nvSpPr>
        <p:spPr>
          <a:xfrm>
            <a:off x="628650" y="971550"/>
            <a:ext cx="78867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300"/>
              <a:buFont typeface="Montserrat Medium"/>
              <a:buNone/>
              <a:defRPr sz="3300" b="0" i="0" u="none" strike="noStrike" cap="none">
                <a:solidFill>
                  <a:srgbClr val="3A383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/>
              <a:t>But…</a:t>
            </a:r>
          </a:p>
        </p:txBody>
      </p:sp>
      <p:sp>
        <p:nvSpPr>
          <p:cNvPr id="60" name="Google Shape;60;g1dc45dbd515_1_14"/>
          <p:cNvSpPr txBox="1">
            <a:spLocks noGrp="1"/>
          </p:cNvSpPr>
          <p:nvPr>
            <p:ph type="body" idx="1"/>
          </p:nvPr>
        </p:nvSpPr>
        <p:spPr>
          <a:xfrm>
            <a:off x="628650" y="1670484"/>
            <a:ext cx="7886700" cy="2473200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2000" dirty="0">
                <a:latin typeface="Montserrat Medium" panose="020B0604020202020204" charset="0"/>
              </a:rPr>
              <a:t>5 other charities in Tampa Bay received a total of $63M upon his death and they were all surprised</a:t>
            </a:r>
          </a:p>
          <a:p>
            <a:pPr marL="95250" lvl="0" indent="0">
              <a:lnSpc>
                <a:spcPct val="100000"/>
              </a:lnSpc>
              <a:buNone/>
            </a:pPr>
            <a:endParaRPr lang="en-US" sz="500" dirty="0">
              <a:latin typeface="Montserrat Medium" panose="020B0604020202020204" charset="0"/>
            </a:endParaRPr>
          </a:p>
          <a:p>
            <a:pPr lvl="0">
              <a:lnSpc>
                <a:spcPct val="100000"/>
              </a:lnSpc>
            </a:pPr>
            <a:r>
              <a:rPr lang="en-US" sz="2000" dirty="0">
                <a:latin typeface="Montserrat Medium" panose="020B0604020202020204" charset="0"/>
              </a:rPr>
              <a:t>One mentioned that he was giving $17,000/year</a:t>
            </a:r>
          </a:p>
          <a:p>
            <a:pPr marL="95250" lvl="0" indent="0">
              <a:lnSpc>
                <a:spcPct val="100000"/>
              </a:lnSpc>
              <a:buNone/>
            </a:pPr>
            <a:endParaRPr lang="en-US" sz="500" dirty="0">
              <a:latin typeface="Montserrat Medium" panose="020B0604020202020204" charset="0"/>
            </a:endParaRPr>
          </a:p>
          <a:p>
            <a:pPr lvl="0">
              <a:lnSpc>
                <a:spcPct val="100000"/>
              </a:lnSpc>
            </a:pPr>
            <a:r>
              <a:rPr lang="en-US" sz="2000" dirty="0">
                <a:latin typeface="Montserrat Medium" panose="020B0604020202020204" charset="0"/>
              </a:rPr>
              <a:t>What would have happened if they hadn’t judged a book by it’s cover?</a:t>
            </a:r>
          </a:p>
        </p:txBody>
      </p:sp>
    </p:spTree>
    <p:extLst>
      <p:ext uri="{BB962C8B-B14F-4D97-AF65-F5344CB8AC3E}">
        <p14:creationId xmlns:p14="http://schemas.microsoft.com/office/powerpoint/2010/main" val="1055646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1;g1dd11fb2745_0_17"/>
          <p:cNvSpPr txBox="1">
            <a:spLocks/>
          </p:cNvSpPr>
          <p:nvPr/>
        </p:nvSpPr>
        <p:spPr>
          <a:xfrm>
            <a:off x="628650" y="1080654"/>
            <a:ext cx="78867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300"/>
              <a:buFont typeface="Montserrat Medium"/>
              <a:buNone/>
              <a:defRPr sz="3300" b="0" i="0" u="none" strike="noStrike" cap="none">
                <a:solidFill>
                  <a:srgbClr val="3A383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/>
              <a:t>Meaningful Conversations</a:t>
            </a:r>
          </a:p>
        </p:txBody>
      </p:sp>
      <p:sp>
        <p:nvSpPr>
          <p:cNvPr id="60" name="Google Shape;60;g1dc45dbd515_1_14"/>
          <p:cNvSpPr txBox="1">
            <a:spLocks noGrp="1"/>
          </p:cNvSpPr>
          <p:nvPr>
            <p:ph type="body" idx="1"/>
          </p:nvPr>
        </p:nvSpPr>
        <p:spPr>
          <a:xfrm>
            <a:off x="607041" y="1809750"/>
            <a:ext cx="8229600" cy="2473200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95250" lvl="0" indent="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rPr lang="en-US" sz="2000" dirty="0">
                <a:latin typeface="Montserrat Medium" panose="020B0604020202020204" charset="0"/>
              </a:rPr>
              <a:t>Using your engagement ideas, when you are with the donor: </a:t>
            </a:r>
          </a:p>
          <a:p>
            <a:pPr marL="95250" lvl="0" indent="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rPr lang="en-US" sz="2000" dirty="0">
                <a:latin typeface="Montserrat Medium" panose="020B0604020202020204" charset="0"/>
              </a:rPr>
              <a:t>What information would be helpful to glean from the donor?</a:t>
            </a:r>
            <a:endParaRPr sz="2000" dirty="0">
              <a:latin typeface="Montserrat Medium" panose="020B0604020202020204" charset="0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8666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3AE8E-B9DE-936C-69C1-C56466E2C5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3F1981-EE6A-CA68-B080-51A8366906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free_text_polls/XxEx4hTeQRAgcGCiEexDt">
            <a:extLst>
              <a:ext uri="{FF2B5EF4-FFF2-40B4-BE49-F238E27FC236}">
                <a16:creationId xmlns:a16="http://schemas.microsoft.com/office/drawing/2014/main" id="{5742C2A9-6AB6-B53C-1BBC-3D0F8E7AE27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51284" y="787400"/>
            <a:ext cx="6641432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32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1;g1dd11fb2745_0_17"/>
          <p:cNvSpPr txBox="1">
            <a:spLocks/>
          </p:cNvSpPr>
          <p:nvPr/>
        </p:nvSpPr>
        <p:spPr>
          <a:xfrm>
            <a:off x="628650" y="1080654"/>
            <a:ext cx="78867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300"/>
              <a:buFont typeface="Montserrat Medium"/>
              <a:buNone/>
              <a:defRPr sz="3300" b="0" i="0" u="none" strike="noStrike" cap="none">
                <a:solidFill>
                  <a:srgbClr val="3A383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/>
              <a:t>Engagement Defined</a:t>
            </a:r>
          </a:p>
        </p:txBody>
      </p:sp>
      <p:sp>
        <p:nvSpPr>
          <p:cNvPr id="60" name="Google Shape;60;g1dc45dbd515_1_14"/>
          <p:cNvSpPr txBox="1">
            <a:spLocks noGrp="1"/>
          </p:cNvSpPr>
          <p:nvPr>
            <p:ph type="body" idx="1"/>
          </p:nvPr>
        </p:nvSpPr>
        <p:spPr>
          <a:xfrm>
            <a:off x="607041" y="1393950"/>
            <a:ext cx="8229600" cy="2473200"/>
          </a:xfrm>
          <a:prstGeom prst="rect">
            <a:avLst/>
          </a:prstGeom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lvl="0" indent="0">
              <a:buNone/>
            </a:pPr>
            <a:r>
              <a:rPr lang="en-US" sz="2000" dirty="0">
                <a:solidFill>
                  <a:schemeClr val="dk1"/>
                </a:solidFill>
                <a:latin typeface="Montserrat Medium" panose="020B0604020202020204" charset="0"/>
              </a:rPr>
              <a:t>Ways donors interact with the nonprofit and strategies the organization uses to create stronger ties with its supporters. Donor engagement leads to donor retention. </a:t>
            </a: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2189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1;g1dd11fb2745_0_17"/>
          <p:cNvSpPr txBox="1">
            <a:spLocks/>
          </p:cNvSpPr>
          <p:nvPr/>
        </p:nvSpPr>
        <p:spPr>
          <a:xfrm>
            <a:off x="628650" y="1080654"/>
            <a:ext cx="78867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300"/>
              <a:buFont typeface="Montserrat Medium"/>
              <a:buNone/>
              <a:defRPr sz="3300" b="0" i="0" u="none" strike="noStrike" cap="none">
                <a:solidFill>
                  <a:srgbClr val="3A383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/>
              <a:t>Ethics of Donor Relationships</a:t>
            </a:r>
          </a:p>
        </p:txBody>
      </p:sp>
      <p:sp>
        <p:nvSpPr>
          <p:cNvPr id="60" name="Google Shape;60;g1dc45dbd515_1_14"/>
          <p:cNvSpPr txBox="1">
            <a:spLocks noGrp="1"/>
          </p:cNvSpPr>
          <p:nvPr>
            <p:ph type="body" idx="1"/>
          </p:nvPr>
        </p:nvSpPr>
        <p:spPr>
          <a:xfrm>
            <a:off x="628650" y="1779588"/>
            <a:ext cx="7886700" cy="2473200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457200" lvl="0" indent="-3619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2100"/>
              <a:buChar char="•"/>
            </a:pPr>
            <a:r>
              <a:rPr lang="en-US" sz="2000" dirty="0">
                <a:latin typeface="Montserrat Medium" panose="020B0604020202020204" charset="0"/>
              </a:rPr>
              <a:t>Relationship with the organization</a:t>
            </a:r>
          </a:p>
          <a:p>
            <a:pPr marL="457200" lvl="0" indent="-3619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2100"/>
              <a:buChar char="•"/>
            </a:pPr>
            <a:r>
              <a:rPr lang="en-US" sz="2000" dirty="0">
                <a:latin typeface="Montserrat Medium" panose="020B0604020202020204" charset="0"/>
              </a:rPr>
              <a:t>Research parameters</a:t>
            </a:r>
            <a:endParaRPr sz="2000" dirty="0">
              <a:latin typeface="Montserrat Mediu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1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0" descr="The Secretary Sylvia Bloom left $8.2 million to educational programs and a scholarship fund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175" y="940000"/>
            <a:ext cx="2327400" cy="32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0" descr="The Grocer Milwaukee’s Leonard Gigowski left a $13 million scholarship fund to his high school alma mater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0765" y="917615"/>
            <a:ext cx="4591050" cy="328588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0"/>
          <p:cNvSpPr txBox="1"/>
          <p:nvPr/>
        </p:nvSpPr>
        <p:spPr>
          <a:xfrm>
            <a:off x="457199" y="3849589"/>
            <a:ext cx="4397081" cy="3539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solidFill>
                  <a:schemeClr val="bg1"/>
                </a:solidFill>
                <a:latin typeface="Montserrat Medium"/>
              </a:rPr>
              <a:t>Source: Reader’s Digest</a:t>
            </a:r>
            <a:endParaRPr sz="1100" i="1" dirty="0">
              <a:solidFill>
                <a:schemeClr val="bg1"/>
              </a:solidFill>
            </a:endParaRPr>
          </a:p>
        </p:txBody>
      </p:sp>
      <p:sp>
        <p:nvSpPr>
          <p:cNvPr id="6" name="Google Shape;46;p10"/>
          <p:cNvSpPr txBox="1"/>
          <p:nvPr/>
        </p:nvSpPr>
        <p:spPr>
          <a:xfrm>
            <a:off x="4110765" y="3849589"/>
            <a:ext cx="4397081" cy="3539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solidFill>
                  <a:schemeClr val="bg1"/>
                </a:solidFill>
                <a:latin typeface="Montserrat Medium"/>
              </a:rPr>
              <a:t>Source: Reader’s Digest</a:t>
            </a:r>
            <a:endParaRPr sz="11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g1dc45dbd515_1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1350" y="929350"/>
            <a:ext cx="3989825" cy="328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Contacting Us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718786"/>
              </p:ext>
            </p:extLst>
          </p:nvPr>
        </p:nvGraphicFramePr>
        <p:xfrm>
          <a:off x="228600" y="2145030"/>
          <a:ext cx="8763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Montserrat Medium" panose="020B0604020202020204" charset="0"/>
                        </a:rPr>
                        <a:t>Debbie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ontserrat Medium" panose="020B0604020202020204" charset="0"/>
                        </a:rPr>
                        <a:t>Sokolov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ontserrat Medium" panose="020B0604020202020204" charset="0"/>
                        </a:rPr>
                        <a:t>,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Montserrat Medium" panose="020B0604020202020204" charset="0"/>
                        </a:rPr>
                        <a:t> CFRE, MNA</a:t>
                      </a:r>
                    </a:p>
                    <a:p>
                      <a:endParaRPr lang="en-US" sz="2000" baseline="0" dirty="0">
                        <a:solidFill>
                          <a:schemeClr val="tx1"/>
                        </a:solidFill>
                        <a:latin typeface="Montserrat Medium" panose="020B0604020202020204" charset="0"/>
                      </a:endParaRPr>
                    </a:p>
                    <a:p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 Medium" panose="020B0604020202020204" charset="0"/>
                          <a:ea typeface="+mn-ea"/>
                          <a:cs typeface="+mn-cs"/>
                          <a:sym typeface="Arial"/>
                        </a:rPr>
                        <a:t>debbie.sokolov@thejamesmuseum.org</a:t>
                      </a:r>
                    </a:p>
                    <a:p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 Medium" panose="020B0604020202020204" charset="0"/>
                          <a:ea typeface="+mn-ea"/>
                          <a:cs typeface="+mn-cs"/>
                          <a:sym typeface="Arial"/>
                        </a:rPr>
                        <a:t>(727)</a:t>
                      </a:r>
                      <a:r>
                        <a:rPr lang="en-US" sz="16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Montserrat Medium" panose="020B0604020202020204" charset="0"/>
                          <a:ea typeface="+mn-ea"/>
                          <a:cs typeface="+mn-cs"/>
                          <a:sym typeface="Arial"/>
                        </a:rPr>
                        <a:t> 892-4200</a:t>
                      </a:r>
                      <a:endParaRPr lang="en-US" sz="1600" dirty="0">
                        <a:solidFill>
                          <a:schemeClr val="tx1"/>
                        </a:solidFill>
                        <a:latin typeface="Montserrat Medium" panose="020B060402020202020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Montserrat Medium" panose="020B0604020202020204" charset="0"/>
                        </a:rPr>
                        <a:t>Sara Leonard, MBA, CFRE</a:t>
                      </a:r>
                    </a:p>
                    <a:p>
                      <a:br>
                        <a:rPr lang="en-US" sz="2000" dirty="0">
                          <a:solidFill>
                            <a:schemeClr val="tx1"/>
                          </a:solidFill>
                          <a:latin typeface="Montserrat Medium" panose="020B0604020202020204" charset="0"/>
                        </a:rPr>
                      </a:b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Montserrat Medium" panose="020B0604020202020204" charset="0"/>
                        </a:rPr>
                        <a:t>sara@SaraLeonardGroup.com</a:t>
                      </a:r>
                      <a:br>
                        <a:rPr lang="en-US" sz="1600" b="0" dirty="0">
                          <a:solidFill>
                            <a:schemeClr val="tx1"/>
                          </a:solidFill>
                          <a:latin typeface="Montserrat Medium" panose="020B0604020202020204" charset="0"/>
                        </a:rPr>
                      </a:b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Montserrat Medium" panose="020B0604020202020204" charset="0"/>
                        </a:rPr>
                        <a:t>(863)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Montserrat Medium" panose="020B0604020202020204" charset="0"/>
                        </a:rPr>
                        <a:t> 310-2364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Montserrat Medium" panose="020B060402020202020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887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" name="Google Shape;52;p11" descr="The Teacher Margaret Southern left $8.4 million to the Humane Society and education causes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0511" y="830699"/>
            <a:ext cx="4072890" cy="3482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1" descr="The Janitor Gas station attendant and janitor Ronald Read left nearly $5 million to the local hospital, where he regularly had coffee. 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1750" y="830699"/>
            <a:ext cx="3029430" cy="34986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6;p10"/>
          <p:cNvSpPr txBox="1"/>
          <p:nvPr/>
        </p:nvSpPr>
        <p:spPr>
          <a:xfrm>
            <a:off x="304800" y="3943350"/>
            <a:ext cx="4397081" cy="3539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solidFill>
                  <a:schemeClr val="bg1"/>
                </a:solidFill>
                <a:latin typeface="Montserrat Medium"/>
              </a:rPr>
              <a:t>Source: Reader’s Digest</a:t>
            </a:r>
            <a:endParaRPr sz="1100" i="1" dirty="0">
              <a:solidFill>
                <a:schemeClr val="bg1"/>
              </a:solidFill>
            </a:endParaRPr>
          </a:p>
        </p:txBody>
      </p:sp>
      <p:sp>
        <p:nvSpPr>
          <p:cNvPr id="6" name="Google Shape;46;p10"/>
          <p:cNvSpPr txBox="1"/>
          <p:nvPr/>
        </p:nvSpPr>
        <p:spPr>
          <a:xfrm>
            <a:off x="5161750" y="3975390"/>
            <a:ext cx="4397081" cy="3539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solidFill>
                  <a:schemeClr val="bg1"/>
                </a:solidFill>
                <a:latin typeface="Montserrat Medium"/>
              </a:rPr>
              <a:t>Source: Reader’s Digest</a:t>
            </a:r>
            <a:endParaRPr sz="11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dc45dbd515_1_14"/>
          <p:cNvSpPr txBox="1">
            <a:spLocks noGrp="1"/>
          </p:cNvSpPr>
          <p:nvPr>
            <p:ph type="title"/>
          </p:nvPr>
        </p:nvSpPr>
        <p:spPr>
          <a:xfrm>
            <a:off x="1368625" y="1080650"/>
            <a:ext cx="4648200" cy="540600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How to Notice Them</a:t>
            </a:r>
            <a:endParaRPr sz="2800" b="1" dirty="0"/>
          </a:p>
        </p:txBody>
      </p:sp>
      <p:sp>
        <p:nvSpPr>
          <p:cNvPr id="60" name="Google Shape;60;g1dc45dbd515_1_14"/>
          <p:cNvSpPr txBox="1">
            <a:spLocks noGrp="1"/>
          </p:cNvSpPr>
          <p:nvPr>
            <p:ph type="body" idx="1"/>
          </p:nvPr>
        </p:nvSpPr>
        <p:spPr>
          <a:xfrm>
            <a:off x="628650" y="1779588"/>
            <a:ext cx="7886700" cy="2473200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457200" lvl="0" indent="-3619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2100"/>
              <a:buChar char="•"/>
            </a:pPr>
            <a:r>
              <a:rPr lang="en-US" sz="2000" dirty="0">
                <a:latin typeface="Montserrat Medium" panose="020B0604020202020204" charset="0"/>
              </a:rPr>
              <a:t>Stewardship activities</a:t>
            </a:r>
            <a:endParaRPr sz="2000" dirty="0">
              <a:latin typeface="Montserrat Medium" panose="020B0604020202020204" charset="0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2100"/>
              <a:buChar char="•"/>
            </a:pPr>
            <a:r>
              <a:rPr lang="en-US" sz="2000" dirty="0">
                <a:latin typeface="Montserrat Medium" panose="020B0604020202020204" charset="0"/>
              </a:rPr>
              <a:t>Routine research</a:t>
            </a:r>
            <a:endParaRPr sz="2000" dirty="0">
              <a:latin typeface="Montserrat Medium" panose="020B0604020202020204" charset="0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2100"/>
              <a:buChar char="•"/>
            </a:pPr>
            <a:r>
              <a:rPr lang="en-US" sz="2000" dirty="0">
                <a:latin typeface="Montserrat Medium" panose="020B0604020202020204" charset="0"/>
              </a:rPr>
              <a:t>Wealth screening</a:t>
            </a:r>
            <a:endParaRPr sz="2000" dirty="0">
              <a:latin typeface="Montserrat Medium" panose="020B0604020202020204" charset="0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1" name="Google Shape;61;g1dc45dbd515_1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725" y="854950"/>
            <a:ext cx="855500" cy="85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dd11fb2745_0_11"/>
          <p:cNvSpPr txBox="1"/>
          <p:nvPr/>
        </p:nvSpPr>
        <p:spPr>
          <a:xfrm>
            <a:off x="921526" y="767200"/>
            <a:ext cx="7907100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Montserrat Medium" panose="020B060402020202020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Montserrat Medium" panose="020B0604020202020204" charset="0"/>
              </a:rPr>
              <a:t> 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Montserrat Medium" panose="020B0604020202020204" charset="0"/>
                <a:sym typeface="Arial"/>
              </a:rPr>
              <a:t>Philanthropic Motivations (PM)</a:t>
            </a:r>
            <a:br>
              <a:rPr lang="en-US" sz="2800" b="1" i="0" u="none" strike="noStrike" cap="none" dirty="0">
                <a:solidFill>
                  <a:srgbClr val="000000"/>
                </a:solidFill>
                <a:latin typeface="Montserrat Medium" panose="020B0604020202020204" charset="0"/>
                <a:sym typeface="Arial"/>
              </a:rPr>
            </a:br>
            <a:r>
              <a:rPr lang="en-US" sz="1200" b="1" dirty="0">
                <a:latin typeface="Montserrat Medium" panose="020B0604020202020204" charset="0"/>
              </a:rPr>
              <a:t> </a:t>
            </a:r>
            <a:endParaRPr sz="3000" b="1" dirty="0">
              <a:latin typeface="Montserrat Medium" panose="020B0604020202020204" charset="0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Medium" panose="020B0604020202020204" charset="0"/>
              </a:rPr>
              <a:t>Belief in mission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Montserrat Medium" panose="020B0604020202020204" charset="0"/>
                <a:sym typeface="Arial"/>
              </a:rPr>
              <a:t> </a:t>
            </a:r>
            <a:endParaRPr sz="2000" dirty="0">
              <a:latin typeface="Montserrat Medium" panose="020B0604020202020204" charset="0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Medium" panose="020B0604020202020204" charset="0"/>
              </a:rPr>
              <a:t>B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Montserrat Medium" panose="020B0604020202020204" charset="0"/>
                <a:sym typeface="Arial"/>
              </a:rPr>
              <a:t>elieve gift can make a difference </a:t>
            </a:r>
            <a:endParaRPr sz="2000" dirty="0">
              <a:latin typeface="Montserrat Medium" panose="020B0604020202020204" charset="0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Medium" panose="020B0604020202020204" charset="0"/>
              </a:rPr>
              <a:t>P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Montserrat Medium" panose="020B0604020202020204" charset="0"/>
                <a:sym typeface="Arial"/>
              </a:rPr>
              <a:t>ersonal satisfaction, enjoyment, or fulfillment</a:t>
            </a:r>
            <a:endParaRPr sz="2000" dirty="0">
              <a:latin typeface="Montserrat Medium" panose="020B0604020202020204" charset="0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Medium" panose="020B0604020202020204" charset="0"/>
              </a:rPr>
              <a:t>G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Montserrat Medium" panose="020B0604020202020204" charset="0"/>
                <a:sym typeface="Arial"/>
              </a:rPr>
              <a:t>ive back to your community</a:t>
            </a:r>
            <a:endParaRPr sz="2000" dirty="0">
              <a:latin typeface="Montserrat Medium" panose="020B0604020202020204" charset="0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Medium" panose="020B0604020202020204" charset="0"/>
              </a:rPr>
              <a:t>T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Montserrat Medium" panose="020B0604020202020204" charset="0"/>
                <a:sym typeface="Arial"/>
              </a:rPr>
              <a:t>ax benefit</a:t>
            </a:r>
            <a:endParaRPr sz="2000" dirty="0">
              <a:latin typeface="Montserrat Medium" panose="020B060402020202020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rgbClr val="000000"/>
              </a:solidFill>
              <a:latin typeface="Montserrat Medium" panose="020B060402020202020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 dirty="0">
              <a:solidFill>
                <a:srgbClr val="000000"/>
              </a:solidFill>
              <a:latin typeface="Montserrat Medium" panose="020B060402020202020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1" u="none" strike="noStrike" cap="none" dirty="0">
              <a:solidFill>
                <a:srgbClr val="000000"/>
              </a:solidFill>
              <a:latin typeface="Montserrat Medium" panose="020B0604020202020204" charset="0"/>
              <a:sym typeface="Arial"/>
            </a:endParaRPr>
          </a:p>
        </p:txBody>
      </p:sp>
      <p:pic>
        <p:nvPicPr>
          <p:cNvPr id="68" name="Google Shape;68;g1dd11fb2745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225" y="982054"/>
            <a:ext cx="696775" cy="6967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6;p10"/>
          <p:cNvSpPr txBox="1"/>
          <p:nvPr/>
        </p:nvSpPr>
        <p:spPr>
          <a:xfrm>
            <a:off x="1676400" y="4071905"/>
            <a:ext cx="7467599" cy="3539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anchor="t" anchorCtr="0">
            <a:spAutoFit/>
          </a:bodyPr>
          <a:lstStyle/>
          <a:p>
            <a:pPr lvl="0" algn="r"/>
            <a:r>
              <a:rPr lang="en-US" sz="1100" i="1" dirty="0">
                <a:solidFill>
                  <a:schemeClr val="tx1"/>
                </a:solidFill>
                <a:latin typeface="Montserrat Medium"/>
              </a:rPr>
              <a:t>Source: The 2021 Bank of America Study of Philanthropy: Charitable Giving by Affluent Households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5" name="Google Shape;67;g1dd11fb2745_0_11"/>
          <p:cNvSpPr txBox="1"/>
          <p:nvPr/>
        </p:nvSpPr>
        <p:spPr>
          <a:xfrm>
            <a:off x="921526" y="767200"/>
            <a:ext cx="7907100" cy="3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Montserrat Medium" panose="020B060402020202020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Montserrat Medium" panose="020B0604020202020204" charset="0"/>
              </a:rPr>
              <a:t> 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Montserrat Medium" panose="020B0604020202020204" charset="0"/>
                <a:sym typeface="Arial"/>
              </a:rPr>
              <a:t>Philanthropic Motivations (PM)</a:t>
            </a:r>
            <a:br>
              <a:rPr lang="en-US" sz="2800" b="1" i="0" u="none" strike="noStrike" cap="none" dirty="0">
                <a:solidFill>
                  <a:srgbClr val="000000"/>
                </a:solidFill>
                <a:latin typeface="Montserrat Medium" panose="020B0604020202020204" charset="0"/>
                <a:sym typeface="Arial"/>
              </a:rPr>
            </a:br>
            <a:r>
              <a:rPr lang="en-US" sz="1200" b="1" dirty="0">
                <a:latin typeface="Montserrat Medium" panose="020B0604020202020204" charset="0"/>
              </a:rPr>
              <a:t> </a:t>
            </a:r>
            <a:endParaRPr sz="3000" b="1" dirty="0">
              <a:latin typeface="Montserrat Medium" panose="020B0604020202020204" charset="0"/>
            </a:endParaRPr>
          </a:p>
          <a:p>
            <a:pPr marL="457200" lvl="0" indent="-4572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Medium" panose="020B0604020202020204" charset="0"/>
              </a:rPr>
              <a:t>Remedy issues </a:t>
            </a:r>
          </a:p>
          <a:p>
            <a:pPr marL="457200" lvl="0" indent="-4572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Medium" panose="020B0604020202020204" charset="0"/>
              </a:rPr>
              <a:t>Support social justice aims</a:t>
            </a:r>
          </a:p>
          <a:p>
            <a:pPr marL="457200" lvl="0" indent="-4572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Medium" panose="020B0604020202020204" charset="0"/>
              </a:rPr>
              <a:t>Spontaneous response to a need </a:t>
            </a:r>
          </a:p>
          <a:p>
            <a:pPr marL="457200" lvl="0" indent="-4572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Medium" panose="020B0604020202020204" charset="0"/>
              </a:rPr>
              <a:t>When you are asked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rgbClr val="000000"/>
              </a:solidFill>
              <a:latin typeface="Montserrat Medium" panose="020B060402020202020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 dirty="0">
              <a:solidFill>
                <a:srgbClr val="000000"/>
              </a:solidFill>
              <a:latin typeface="Montserrat Medium" panose="020B060402020202020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1" u="none" strike="noStrike" cap="none" dirty="0">
              <a:solidFill>
                <a:srgbClr val="000000"/>
              </a:solidFill>
              <a:latin typeface="Montserrat Medium" panose="020B0604020202020204" charset="0"/>
              <a:sym typeface="Arial"/>
            </a:endParaRPr>
          </a:p>
        </p:txBody>
      </p:sp>
      <p:pic>
        <p:nvPicPr>
          <p:cNvPr id="6" name="Google Shape;68;g1dd11fb2745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225" y="982054"/>
            <a:ext cx="696775" cy="696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6;p10"/>
          <p:cNvSpPr txBox="1"/>
          <p:nvPr/>
        </p:nvSpPr>
        <p:spPr>
          <a:xfrm>
            <a:off x="1676400" y="4071905"/>
            <a:ext cx="7467599" cy="3539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anchor="t" anchorCtr="0">
            <a:spAutoFit/>
          </a:bodyPr>
          <a:lstStyle/>
          <a:p>
            <a:pPr lvl="0" algn="r"/>
            <a:r>
              <a:rPr lang="en-US" sz="1100" i="1" dirty="0">
                <a:solidFill>
                  <a:schemeClr val="tx1"/>
                </a:solidFill>
                <a:latin typeface="Montserrat Medium"/>
              </a:rPr>
              <a:t>Source: The 2021 Bank of America Study of Philanthropy: Charitable Giving by Affluent Households</a:t>
            </a:r>
          </a:p>
        </p:txBody>
      </p:sp>
    </p:spTree>
    <p:extLst>
      <p:ext uri="{BB962C8B-B14F-4D97-AF65-F5344CB8AC3E}">
        <p14:creationId xmlns:p14="http://schemas.microsoft.com/office/powerpoint/2010/main" val="1453198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Google Shape;67;g1dd11fb2745_0_11"/>
          <p:cNvSpPr txBox="1"/>
          <p:nvPr/>
        </p:nvSpPr>
        <p:spPr>
          <a:xfrm>
            <a:off x="921526" y="971550"/>
            <a:ext cx="7907100" cy="363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r>
              <a:rPr lang="en-US" sz="2800" b="1" dirty="0">
                <a:latin typeface="Montserrat Medium" panose="020B0604020202020204" charset="0"/>
              </a:rPr>
              <a:t>How affluent donors choose a cause or organization to support (PC)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atin typeface="Montserrat Medium" panose="020B0604020202020204" charset="0"/>
              </a:rPr>
              <a:t> </a:t>
            </a:r>
            <a:endParaRPr sz="3000" b="1" dirty="0">
              <a:latin typeface="Montserrat Medium" panose="020B0604020202020204" charset="0"/>
            </a:endParaRPr>
          </a:p>
          <a:p>
            <a:pPr marL="457200" lvl="0" indent="-4572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Medium" panose="020B0604020202020204" charset="0"/>
              </a:rPr>
              <a:t>My values (71.5%)</a:t>
            </a:r>
          </a:p>
          <a:p>
            <a:pPr marL="457200" lvl="0" indent="-4572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Medium" panose="020B0604020202020204" charset="0"/>
              </a:rPr>
              <a:t>Interest in issue (57.2%)</a:t>
            </a:r>
          </a:p>
          <a:p>
            <a:pPr marL="457200" lvl="0" indent="-4572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Medium" panose="020B0604020202020204" charset="0"/>
              </a:rPr>
              <a:t>Recognizable, reputable non-profit (55.4%)</a:t>
            </a:r>
          </a:p>
          <a:p>
            <a:pPr marL="457200" lvl="0" indent="-4572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Medium" panose="020B0604020202020204" charset="0"/>
              </a:rPr>
              <a:t>First hand experience (52.1%)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rgbClr val="000000"/>
              </a:solidFill>
              <a:latin typeface="Montserrat Medium" panose="020B060402020202020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 dirty="0">
              <a:solidFill>
                <a:srgbClr val="000000"/>
              </a:solidFill>
              <a:latin typeface="Montserrat Medium" panose="020B060402020202020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1" u="none" strike="noStrike" cap="none" dirty="0">
              <a:solidFill>
                <a:srgbClr val="000000"/>
              </a:solidFill>
              <a:latin typeface="Montserrat Medium" panose="020B0604020202020204" charset="0"/>
              <a:sym typeface="Arial"/>
            </a:endParaRPr>
          </a:p>
        </p:txBody>
      </p:sp>
      <p:pic>
        <p:nvPicPr>
          <p:cNvPr id="8" name="Google Shape;8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500" y="1123924"/>
            <a:ext cx="669104" cy="6691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6;p10"/>
          <p:cNvSpPr txBox="1"/>
          <p:nvPr/>
        </p:nvSpPr>
        <p:spPr>
          <a:xfrm>
            <a:off x="1676400" y="4071905"/>
            <a:ext cx="7467599" cy="3539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anchor="t" anchorCtr="0">
            <a:spAutoFit/>
          </a:bodyPr>
          <a:lstStyle/>
          <a:p>
            <a:pPr lvl="0" algn="r"/>
            <a:r>
              <a:rPr lang="en-US" sz="1100" i="1" dirty="0">
                <a:solidFill>
                  <a:schemeClr val="tx1"/>
                </a:solidFill>
                <a:latin typeface="Montserrat Medium"/>
              </a:rPr>
              <a:t>Source: The 2021 Bank of America Study of Philanthropy: Charitable Giving by Affluent Households</a:t>
            </a:r>
          </a:p>
        </p:txBody>
      </p:sp>
    </p:spTree>
    <p:extLst>
      <p:ext uri="{BB962C8B-B14F-4D97-AF65-F5344CB8AC3E}">
        <p14:creationId xmlns:p14="http://schemas.microsoft.com/office/powerpoint/2010/main" val="1358063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Google Shape;67;g1dd11fb2745_0_11"/>
          <p:cNvSpPr txBox="1"/>
          <p:nvPr/>
        </p:nvSpPr>
        <p:spPr>
          <a:xfrm>
            <a:off x="921526" y="1018769"/>
            <a:ext cx="7907100" cy="3000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r>
              <a:rPr lang="en-US" sz="2800" b="1" dirty="0">
                <a:latin typeface="Montserrat Medium" panose="020B0604020202020204" charset="0"/>
              </a:rPr>
              <a:t>How affluent donors choose a cause or organization to support (PC)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200" b="1" dirty="0">
              <a:latin typeface="Montserrat Medium" panose="020B0604020202020204" charset="0"/>
            </a:endParaRPr>
          </a:p>
          <a:p>
            <a:pPr marL="457200" indent="-4572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Medium" panose="020B0604020202020204" charset="0"/>
              </a:rPr>
              <a:t>Perceived need (48.0%)</a:t>
            </a:r>
          </a:p>
          <a:p>
            <a:pPr marL="457200" lvl="0" indent="-4572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Medium" panose="020B0604020202020204" charset="0"/>
              </a:rPr>
              <a:t>Association with another institution (24.5%)</a:t>
            </a:r>
          </a:p>
          <a:p>
            <a:pPr marL="457200" lvl="0" indent="-4572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Medium" panose="020B0604020202020204" charset="0"/>
              </a:rPr>
              <a:t>Non-profit ranking reports (20.3%)</a:t>
            </a:r>
            <a:endParaRPr sz="1100" b="0" i="0" u="none" strike="noStrike" cap="none" dirty="0">
              <a:solidFill>
                <a:srgbClr val="000000"/>
              </a:solidFill>
              <a:latin typeface="Montserrat Medium" panose="020B060402020202020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 dirty="0">
              <a:solidFill>
                <a:srgbClr val="000000"/>
              </a:solidFill>
              <a:latin typeface="Montserrat Medium" panose="020B060402020202020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1" u="none" strike="noStrike" cap="none" dirty="0">
              <a:solidFill>
                <a:srgbClr val="000000"/>
              </a:solidFill>
              <a:latin typeface="Montserrat Medium" panose="020B0604020202020204" charset="0"/>
              <a:sym typeface="Arial"/>
            </a:endParaRPr>
          </a:p>
        </p:txBody>
      </p:sp>
      <p:pic>
        <p:nvPicPr>
          <p:cNvPr id="8" name="Google Shape;8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500" y="1171143"/>
            <a:ext cx="669104" cy="6691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6;p10"/>
          <p:cNvSpPr txBox="1"/>
          <p:nvPr/>
        </p:nvSpPr>
        <p:spPr>
          <a:xfrm>
            <a:off x="1676400" y="4071905"/>
            <a:ext cx="7467599" cy="3539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anchor="t" anchorCtr="0">
            <a:spAutoFit/>
          </a:bodyPr>
          <a:lstStyle/>
          <a:p>
            <a:pPr lvl="0" algn="r"/>
            <a:r>
              <a:rPr lang="en-US" sz="1100" i="1" dirty="0">
                <a:solidFill>
                  <a:schemeClr val="tx1"/>
                </a:solidFill>
                <a:latin typeface="Montserrat Medium"/>
              </a:rPr>
              <a:t>Source: The 2021 Bank of America Study of Philanthropy: Charitable Giving by Affluent Households</a:t>
            </a:r>
          </a:p>
        </p:txBody>
      </p:sp>
    </p:spTree>
    <p:extLst>
      <p:ext uri="{BB962C8B-B14F-4D97-AF65-F5344CB8AC3E}">
        <p14:creationId xmlns:p14="http://schemas.microsoft.com/office/powerpoint/2010/main" val="3796685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a5b6168-b5ec-45c8-8528-4292088edfaa">
      <Terms xmlns="http://schemas.microsoft.com/office/infopath/2007/PartnerControls"/>
    </lcf76f155ced4ddcb4097134ff3c332f>
    <TaxCatchAll xmlns="64baa423-1404-4687-a9a4-bdd320244c8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3E88669FA6204ABDFBC93C00EBF7ED" ma:contentTypeVersion="16" ma:contentTypeDescription="Create a new document." ma:contentTypeScope="" ma:versionID="875afbbbb36953f05b595a36e9252ac2">
  <xsd:schema xmlns:xsd="http://www.w3.org/2001/XMLSchema" xmlns:xs="http://www.w3.org/2001/XMLSchema" xmlns:p="http://schemas.microsoft.com/office/2006/metadata/properties" xmlns:ns2="fa5b6168-b5ec-45c8-8528-4292088edfaa" xmlns:ns3="64baa423-1404-4687-a9a4-bdd320244c8d" targetNamespace="http://schemas.microsoft.com/office/2006/metadata/properties" ma:root="true" ma:fieldsID="451e81273cb1c638dc3e76c8ecf10083" ns2:_="" ns3:_="">
    <xsd:import namespace="fa5b6168-b5ec-45c8-8528-4292088edfaa"/>
    <xsd:import namespace="64baa423-1404-4687-a9a4-bdd320244c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5b6168-b5ec-45c8-8528-4292088edf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39bca0d-dcef-4a6f-933a-aa493ae16a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baa423-1404-4687-a9a4-bdd320244c8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7f5ebc9-e41c-46f8-8246-fc2270ab1a05}" ma:internalName="TaxCatchAll" ma:showField="CatchAllData" ma:web="64baa423-1404-4687-a9a4-bdd320244c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863D39-6D22-44DB-B492-DDD0D8118ED6}">
  <ds:schemaRefs>
    <ds:schemaRef ds:uri="http://schemas.microsoft.com/office/2006/metadata/properties"/>
    <ds:schemaRef ds:uri="http://schemas.microsoft.com/office/infopath/2007/PartnerControls"/>
    <ds:schemaRef ds:uri="fa5b6168-b5ec-45c8-8528-4292088edfaa"/>
    <ds:schemaRef ds:uri="64baa423-1404-4687-a9a4-bdd320244c8d"/>
  </ds:schemaRefs>
</ds:datastoreItem>
</file>

<file path=customXml/itemProps2.xml><?xml version="1.0" encoding="utf-8"?>
<ds:datastoreItem xmlns:ds="http://schemas.openxmlformats.org/officeDocument/2006/customXml" ds:itemID="{E83FE67A-DBF2-472D-A4D1-4854802085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5b6168-b5ec-45c8-8528-4292088edfaa"/>
    <ds:schemaRef ds:uri="64baa423-1404-4687-a9a4-bdd320244c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03241C-625B-493F-AE9F-A0B97F33C4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9624</TotalTime>
  <Words>1190</Words>
  <Application>Microsoft Macintosh PowerPoint</Application>
  <PresentationFormat>On-screen Show (16:9)</PresentationFormat>
  <Paragraphs>229</Paragraphs>
  <Slides>31</Slides>
  <Notes>31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Calibri</vt:lpstr>
      <vt:lpstr>Montserrat Medium</vt:lpstr>
      <vt:lpstr>Arial</vt:lpstr>
      <vt:lpstr>Roboto Condensed</vt:lpstr>
      <vt:lpstr>Roboto</vt:lpstr>
      <vt:lpstr>Office Theme</vt:lpstr>
      <vt:lpstr>Don’t Judge a Book by It’s Cover: Unlock the Value of Every Donor</vt:lpstr>
      <vt:lpstr>PowerPoint Presentation</vt:lpstr>
      <vt:lpstr>PowerPoint Presentation</vt:lpstr>
      <vt:lpstr>PowerPoint Presentation</vt:lpstr>
      <vt:lpstr>How to Notice Them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He died a year ago. His estate just gave Tampa Bay charities $63 million.   </vt:lpstr>
      <vt:lpstr>Timeline of a transformational gift </vt:lpstr>
      <vt:lpstr>September 2012</vt:lpstr>
      <vt:lpstr>January 2013</vt:lpstr>
      <vt:lpstr>February 2013</vt:lpstr>
      <vt:lpstr>Engage Donors</vt:lpstr>
      <vt:lpstr>February 2013</vt:lpstr>
      <vt:lpstr>August 2013</vt:lpstr>
      <vt:lpstr>December 2013</vt:lpstr>
      <vt:lpstr>December 2013</vt:lpstr>
      <vt:lpstr>2014 - 2021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Contacting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Judge a Book by It’s Cover: Unlock the Value of Every Donor</dc:title>
  <dc:creator>Ashley Eubanks</dc:creator>
  <cp:lastModifiedBy>William Leonard</cp:lastModifiedBy>
  <cp:revision>20</cp:revision>
  <dcterms:created xsi:type="dcterms:W3CDTF">2023-01-17T15:31:17Z</dcterms:created>
  <dcterms:modified xsi:type="dcterms:W3CDTF">2023-03-20T22:49:26Z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0x010100B33E88669FA6204ABDFBC93C00EBF7ED</vt:lpwstr>
  </property>
</Properties>
</file>