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61" r:id="rId2"/>
    <p:sldId id="266" r:id="rId3"/>
    <p:sldId id="300" r:id="rId4"/>
    <p:sldId id="299" r:id="rId5"/>
    <p:sldId id="262" r:id="rId6"/>
    <p:sldId id="287" r:id="rId7"/>
    <p:sldId id="294" r:id="rId8"/>
    <p:sldId id="288" r:id="rId9"/>
    <p:sldId id="289" r:id="rId10"/>
    <p:sldId id="291" r:id="rId11"/>
    <p:sldId id="293" r:id="rId12"/>
    <p:sldId id="292" r:id="rId13"/>
    <p:sldId id="290" r:id="rId14"/>
    <p:sldId id="270" r:id="rId15"/>
    <p:sldId id="272" r:id="rId16"/>
    <p:sldId id="278" r:id="rId17"/>
    <p:sldId id="274" r:id="rId18"/>
    <p:sldId id="273" r:id="rId19"/>
    <p:sldId id="279" r:id="rId20"/>
    <p:sldId id="281" r:id="rId21"/>
    <p:sldId id="282" r:id="rId22"/>
    <p:sldId id="283" r:id="rId23"/>
    <p:sldId id="285" r:id="rId24"/>
    <p:sldId id="295" r:id="rId25"/>
    <p:sldId id="298" r:id="rId26"/>
    <p:sldId id="297" r:id="rId27"/>
    <p:sldId id="296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98"/>
    <a:srgbClr val="FEC51D"/>
    <a:srgbClr val="65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146" d="100"/>
          <a:sy n="146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F839-4AEB-4152-9A92-26F7CD2AA57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E567-6481-4385-8786-9B77B5C0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Simplied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Boleslavsky</a:t>
            </a:r>
            <a:endParaRPr lang="en-US" dirty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Process to overcome obstacles to your objective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Focus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Think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React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With memory and concentration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99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CHILDREN!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Ask any parent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Children know the secret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Which parent to ask for what, and exactly what day, what time, to ask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many “</a:t>
            </a:r>
            <a:r>
              <a:rPr lang="en-US" dirty="0" err="1">
                <a:solidFill>
                  <a:schemeClr val="tx1"/>
                </a:solidFill>
              </a:rPr>
              <a:t>nos</a:t>
            </a:r>
            <a:r>
              <a:rPr lang="en-US" dirty="0">
                <a:solidFill>
                  <a:schemeClr val="tx1"/>
                </a:solidFill>
              </a:rPr>
              <a:t>” it takes to get to “yes”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Change the “need”, make it STRONGER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72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</a:t>
            </a:r>
          </a:p>
          <a:p>
            <a:r>
              <a:rPr lang="en-US" dirty="0"/>
              <a:t>ARE</a:t>
            </a:r>
          </a:p>
          <a:p>
            <a:r>
              <a:rPr lang="en-US" dirty="0"/>
              <a:t>JUST </a:t>
            </a:r>
          </a:p>
          <a:p>
            <a:r>
              <a:rPr lang="en-US" dirty="0"/>
              <a:t>PROPS</a:t>
            </a:r>
          </a:p>
          <a:p>
            <a:r>
              <a:rPr lang="en-US" dirty="0"/>
              <a:t>TO</a:t>
            </a:r>
          </a:p>
          <a:p>
            <a:r>
              <a:rPr lang="en-US" dirty="0"/>
              <a:t>ACHIEVE</a:t>
            </a:r>
          </a:p>
          <a:p>
            <a:r>
              <a:rPr lang="en-US" dirty="0"/>
              <a:t>YOUR</a:t>
            </a:r>
          </a:p>
          <a:p>
            <a:r>
              <a:rPr lang="en-US" dirty="0"/>
              <a:t>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9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 Light/Green Light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Notice how energy changes as things get closer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 aware of your energy and others and do you change yours to match theirs?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Passion is infectious and donors will be attracted to your passion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 home exercise: tug-of-war and crunches belly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Also teaches you to ‘listen’ to NONVERBAL CLUES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4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Brain research: we can’t really multi-task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Exercise volunteers: cannot know one another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1: take out your device and start posting about this session or checking your next or making dinner reservations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2: tell Volunteer 1 your organization’s mission, vision, and the most rewarding accomplishment of yours over the past few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Volunteer 1: what’s V2’s mission, vision, and accomplishment?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Now repeat without device and tell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6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Crowd give a topic to discuss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Volunteer 1 must get Volunteer 2 to say the name of their organization without asking for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49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Volunteer 1: sit in a chair, your objective is to stay in that chair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Volunteer 2: you need that chair empty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REFRESH: WHAT IS ACTING?</a:t>
            </a:r>
          </a:p>
          <a:p>
            <a:r>
              <a:rPr lang="en-US" dirty="0">
                <a:solidFill>
                  <a:schemeClr val="tx1"/>
                </a:solidFill>
              </a:rPr>
              <a:t>We learned to focus, listen, think, and react, now what about reacting with memory and concentration?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08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Groups of 3 volunteers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Volunteer 1, tell volunteer 2 about your org’s mission, vision, target population, and one story of success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Volunteer 2, don’t listen focus on him/her/they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Volunteer 1 step to the side, Volunteer 3 looks at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Volunteer 2, describe what they’re wearing; how detailed can you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61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Hot Potato 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Round 2: Hot Potato 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Round 3: One great statistic from your org, then another, then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3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11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Mission &amp; 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Statistics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Client/Services Stories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Case for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 Statement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Research on Donor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82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9 Volunteers line up in groups of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Why should Mrs. Bezos give to you?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Round?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Round?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Audience vote on 1 per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 finalists, same 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Round 1? Round 2? Round 3?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Audience vote 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1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Focus on the donor’s needs: why do they want to give to you? Where does their passion marry your org’s?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Listen to the donor: they’ll tell you their passion, what they like, what they don’t.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Think: what will help you get past obstacle 1? A statistic? A client story? </a:t>
            </a:r>
            <a:r>
              <a:rPr lang="en-US" sz="1200" dirty="0" err="1">
                <a:solidFill>
                  <a:schemeClr val="tx1"/>
                </a:solidFill>
              </a:rPr>
              <a:t>Likemindedness</a:t>
            </a:r>
            <a:r>
              <a:rPr lang="en-US" sz="1200" dirty="0">
                <a:solidFill>
                  <a:schemeClr val="tx1"/>
                </a:solidFill>
              </a:rPr>
              <a:t>? Head? Heart?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React with Memory and Concentration: Use the props you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Never be afraid to change your objective 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3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 had a major ask, to that point, biggest in my career.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 got a hard NO.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Objective changed: get a follow up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“I’d like to go back and get some answers to your concerns. When I do, I’d like to come back and talk to you about those answers.” Donor said 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Got answers, but also did some research (another prop). Met again with donors.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Got a “let’s keep the conversation going”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More answers, more research, more </a:t>
            </a:r>
            <a:r>
              <a:rPr lang="en-US" sz="1200" dirty="0" err="1">
                <a:solidFill>
                  <a:schemeClr val="tx1"/>
                </a:solidFill>
              </a:rPr>
              <a:t>likemindedness</a:t>
            </a:r>
            <a:r>
              <a:rPr lang="en-US" sz="1200" dirty="0">
                <a:solidFill>
                  <a:schemeClr val="tx1"/>
                </a:solidFill>
              </a:rPr>
              <a:t> building, and finally got a Yes.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9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39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Practice makes perfect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Focus, Listen, Think, React, Concentrate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Your Props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Mission, Vision, Stories, Data, Case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Remember Your Passion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will infect the donor and bond with their 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1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6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3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Help more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 the 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Save the planet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Cure cancer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End homelessness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Inform the donor about…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Get a coffee, tour a site, meet with the CEO, come to the Gala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Ask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Sub-objectives are all about Cultivation and Stewardship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Obstacles can occur throughout the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8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HARD no’s: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Job loss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Death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Bankruptcy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7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60F0-3B82-42BA-B589-CF135C0ED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634" y="1156855"/>
            <a:ext cx="4324348" cy="1870363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F0DF4D-9F40-4EAF-BF6B-8B6EE903E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5" y="3130983"/>
            <a:ext cx="3479220" cy="679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0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2728-7624-466E-ACED-98E59EEFF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080654"/>
            <a:ext cx="7886700" cy="5406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5AA76-7C9A-462D-8CA3-178CA16824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779588"/>
            <a:ext cx="7886700" cy="2473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92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99888B8-FB10-406E-B7E1-7CB8E7F880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650" y="1163782"/>
            <a:ext cx="7886700" cy="3089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82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E45F9F-C308-4CCA-8E9C-E7AABC7EA5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otham Medium" panose="0200060403000002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bmichaelmcfarland/" TargetMode="External"/><Relationship Id="rId2" Type="http://schemas.openxmlformats.org/officeDocument/2006/relationships/hyperlink" Target="mailto:bmcfarland@homefirstscc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076B-3ADE-473F-9C14-CE884486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OBSTACLE SCHMOBSTACLE!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FC6D4-DD31-4660-BB4D-3991DCD7D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4" y="3130983"/>
            <a:ext cx="4227365" cy="679450"/>
          </a:xfrm>
        </p:spPr>
        <p:txBody>
          <a:bodyPr/>
          <a:lstStyle/>
          <a:p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to go over, under, around, and through to get your YES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2E298D39-EF40-C0B7-81D3-868310632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57061" y="1172331"/>
            <a:ext cx="2452548" cy="1839411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EE1201-262F-A69F-2252-71DA86C289B6}"/>
              </a:ext>
            </a:extLst>
          </p:cNvPr>
          <p:cNvSpPr txBox="1">
            <a:spLocks/>
          </p:cNvSpPr>
          <p:nvPr/>
        </p:nvSpPr>
        <p:spPr>
          <a:xfrm>
            <a:off x="4969652" y="3325100"/>
            <a:ext cx="4227365" cy="108361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0" i="0" kern="1200">
                <a:solidFill>
                  <a:schemeClr val="bg2">
                    <a:lumMod val="25000"/>
                  </a:schemeClr>
                </a:solidFill>
                <a:latin typeface="Gotham Light" pitchFamily="2" charset="0"/>
                <a:ea typeface="+mn-ea"/>
                <a:cs typeface="+mn-cs"/>
              </a:defRPr>
            </a:lvl1pPr>
            <a:lvl2pPr marL="5143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Gotham Light" pitchFamily="2" charset="0"/>
                <a:ea typeface="+mn-ea"/>
                <a:cs typeface="+mn-cs"/>
              </a:defRPr>
            </a:lvl2pPr>
            <a:lvl3pPr marL="8572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Gotham Light" pitchFamily="2" charset="0"/>
                <a:ea typeface="+mn-ea"/>
                <a:cs typeface="+mn-cs"/>
              </a:defRPr>
            </a:lvl3pPr>
            <a:lvl4pPr marL="12001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bg1"/>
                </a:solidFill>
                <a:latin typeface="Gotham Light" pitchFamily="2" charset="0"/>
                <a:ea typeface="+mn-ea"/>
                <a:cs typeface="+mn-cs"/>
              </a:defRPr>
            </a:lvl4pPr>
            <a:lvl5pPr marL="15430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bg1"/>
                </a:solidFill>
                <a:latin typeface="Gotham Light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B. Michael McFarland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Chief Development Officer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HomeFirst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4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Obstacles can be OVERCOME</a:t>
            </a:r>
          </a:p>
        </p:txBody>
      </p:sp>
    </p:spTree>
    <p:extLst>
      <p:ext uri="{BB962C8B-B14F-4D97-AF65-F5344CB8AC3E}">
        <p14:creationId xmlns:p14="http://schemas.microsoft.com/office/powerpoint/2010/main" val="161967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80654"/>
            <a:ext cx="8208373" cy="5406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Who are the masters at overcoming obstacles?</a:t>
            </a:r>
          </a:p>
        </p:txBody>
      </p:sp>
    </p:spTree>
    <p:extLst>
      <p:ext uri="{BB962C8B-B14F-4D97-AF65-F5344CB8AC3E}">
        <p14:creationId xmlns:p14="http://schemas.microsoft.com/office/powerpoint/2010/main" val="81979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Know the Biggest Secret of All</a:t>
            </a:r>
          </a:p>
        </p:txBody>
      </p:sp>
    </p:spTree>
    <p:extLst>
      <p:ext uri="{BB962C8B-B14F-4D97-AF65-F5344CB8AC3E}">
        <p14:creationId xmlns:p14="http://schemas.microsoft.com/office/powerpoint/2010/main" val="107060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12BE2E-78BB-AFE3-5CB3-58BA729C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636" y="732949"/>
            <a:ext cx="7407452" cy="37037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9EF986-FE91-2529-CB0D-8AB3CAA8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006" y="1080654"/>
            <a:ext cx="3161211" cy="5406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IT’S GAMETIME!</a:t>
            </a:r>
          </a:p>
        </p:txBody>
      </p:sp>
    </p:spTree>
    <p:extLst>
      <p:ext uri="{BB962C8B-B14F-4D97-AF65-F5344CB8AC3E}">
        <p14:creationId xmlns:p14="http://schemas.microsoft.com/office/powerpoint/2010/main" val="254424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Game 1: FOCUS</a:t>
            </a:r>
          </a:p>
        </p:txBody>
      </p:sp>
      <p:pic>
        <p:nvPicPr>
          <p:cNvPr id="7" name="Picture 6" descr="A picture containing text, lit, light, window&#10;&#10;Description automatically generated">
            <a:extLst>
              <a:ext uri="{FF2B5EF4-FFF2-40B4-BE49-F238E27FC236}">
                <a16:creationId xmlns:a16="http://schemas.microsoft.com/office/drawing/2014/main" id="{6C9122E5-2E4F-89E7-6EE7-AEDF3BB83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621307"/>
            <a:ext cx="7485017" cy="27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Game 2: LISTEN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4488D-65B0-D23F-98E8-BBA90E3E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49873"/>
            <a:ext cx="914400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5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Game 3: THINK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741798-C931-5068-91A6-1C31C62EC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956" y="1540468"/>
            <a:ext cx="5499306" cy="28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1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Game 4: REACT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FF742648-7FF3-96E0-ADA5-2CF969F38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71" y="1108580"/>
            <a:ext cx="7137219" cy="328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Game 5: CONCENTRATE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D033CB8-B0B2-BE19-7730-C7A95C5B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85" y="1577038"/>
            <a:ext cx="8588829" cy="290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7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Game 6: MEMORY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41AAC37-E6BA-8CFC-E724-40DBB1622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53" y="1534691"/>
            <a:ext cx="7886701" cy="27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2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8570085-8697-FE0D-3181-533D19CA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24" y="688031"/>
            <a:ext cx="8694087" cy="37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Words are Props to Achieve Objective</a:t>
            </a:r>
          </a:p>
        </p:txBody>
      </p:sp>
    </p:spTree>
    <p:extLst>
      <p:ext uri="{BB962C8B-B14F-4D97-AF65-F5344CB8AC3E}">
        <p14:creationId xmlns:p14="http://schemas.microsoft.com/office/powerpoint/2010/main" val="227682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5344"/>
            <a:ext cx="7886700" cy="5406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Game 7: FIRE IN THE BELLY</a:t>
            </a:r>
          </a:p>
        </p:txBody>
      </p:sp>
      <p:pic>
        <p:nvPicPr>
          <p:cNvPr id="7" name="Picture 6" descr="A picture containing transport, aircraft, balloon&#10;&#10;Description automatically generated">
            <a:extLst>
              <a:ext uri="{FF2B5EF4-FFF2-40B4-BE49-F238E27FC236}">
                <a16:creationId xmlns:a16="http://schemas.microsoft.com/office/drawing/2014/main" id="{1D842663-5448-7351-102B-0F3254B9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636" y="1414358"/>
            <a:ext cx="6178732" cy="30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45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Obstacle </a:t>
            </a:r>
            <a:r>
              <a:rPr lang="en-US" dirty="0" err="1">
                <a:solidFill>
                  <a:schemeClr val="tx1"/>
                </a:solidFill>
              </a:rPr>
              <a:t>Schmobstacle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2829-27DB-44FC-92F5-5D61BBD863B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 </a:t>
            </a:r>
            <a:r>
              <a:rPr lang="en-US" sz="1600" dirty="0" err="1">
                <a:solidFill>
                  <a:schemeClr val="tx1"/>
                </a:solidFill>
              </a:rPr>
              <a:t>overcomeable</a:t>
            </a:r>
            <a:r>
              <a:rPr lang="en-US" sz="1600" dirty="0">
                <a:solidFill>
                  <a:schemeClr val="tx1"/>
                </a:solidFill>
              </a:rPr>
              <a:t> obstacle is an opportunity</a:t>
            </a:r>
          </a:p>
        </p:txBody>
      </p:sp>
    </p:spTree>
    <p:extLst>
      <p:ext uri="{BB962C8B-B14F-4D97-AF65-F5344CB8AC3E}">
        <p14:creationId xmlns:p14="http://schemas.microsoft.com/office/powerpoint/2010/main" val="361265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Change Objective to Achieve Objective</a:t>
            </a:r>
          </a:p>
        </p:txBody>
      </p:sp>
    </p:spTree>
    <p:extLst>
      <p:ext uri="{BB962C8B-B14F-4D97-AF65-F5344CB8AC3E}">
        <p14:creationId xmlns:p14="http://schemas.microsoft.com/office/powerpoint/2010/main" val="2893128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Your Super-Objective?</a:t>
            </a:r>
          </a:p>
        </p:txBody>
      </p:sp>
    </p:spTree>
    <p:extLst>
      <p:ext uri="{BB962C8B-B14F-4D97-AF65-F5344CB8AC3E}">
        <p14:creationId xmlns:p14="http://schemas.microsoft.com/office/powerpoint/2010/main" val="3922997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2689"/>
            <a:ext cx="7886700" cy="5406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Wing it?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4E14E4A-F8A6-522C-FD06-CF6474FEF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617973"/>
            <a:ext cx="8856617" cy="27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2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2829-27DB-44FC-92F5-5D61BBD86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14900" y="1779588"/>
            <a:ext cx="4491990" cy="2473325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hlinkClick r:id="rId2"/>
            </a:endParaRP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bmcfarland@homefirstscc.org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https://www.linkedin.com/in/bmichaelmcfarland/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50E1FE5-6A48-5B50-474C-80453AC42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13" y="1779588"/>
            <a:ext cx="917666" cy="91766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46AFFDE-8C85-2EF3-A516-7E35C42A7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02" y="2815038"/>
            <a:ext cx="809898" cy="809898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4E61D116-9DBF-399D-6FF1-19B904A12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299" y="790303"/>
            <a:ext cx="2110688" cy="35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5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076B-3ADE-473F-9C14-CE884486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OBSTACLE SCHMOBSTACLE!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FC6D4-DD31-4660-BB4D-3991DCD7D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4" y="3130983"/>
            <a:ext cx="4227365" cy="679450"/>
          </a:xfrm>
        </p:spPr>
        <p:txBody>
          <a:bodyPr/>
          <a:lstStyle/>
          <a:p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to go over, under, around, and through to get your YES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2E298D39-EF40-C0B7-81D3-868310632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57061" y="1172331"/>
            <a:ext cx="2452548" cy="1839411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85CDA4-BE24-EB40-2686-218CB6F84841}"/>
              </a:ext>
            </a:extLst>
          </p:cNvPr>
          <p:cNvSpPr txBox="1">
            <a:spLocks/>
          </p:cNvSpPr>
          <p:nvPr/>
        </p:nvSpPr>
        <p:spPr>
          <a:xfrm>
            <a:off x="4969652" y="3325100"/>
            <a:ext cx="4227365" cy="108361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0" i="0" kern="1200">
                <a:solidFill>
                  <a:schemeClr val="bg2">
                    <a:lumMod val="25000"/>
                  </a:schemeClr>
                </a:solidFill>
                <a:latin typeface="Gotham Light" pitchFamily="2" charset="0"/>
                <a:ea typeface="+mn-ea"/>
                <a:cs typeface="+mn-cs"/>
              </a:defRPr>
            </a:lvl1pPr>
            <a:lvl2pPr marL="5143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Gotham Light" pitchFamily="2" charset="0"/>
                <a:ea typeface="+mn-ea"/>
                <a:cs typeface="+mn-cs"/>
              </a:defRPr>
            </a:lvl2pPr>
            <a:lvl3pPr marL="8572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1"/>
                </a:solidFill>
                <a:latin typeface="Gotham Light" pitchFamily="2" charset="0"/>
                <a:ea typeface="+mn-ea"/>
                <a:cs typeface="+mn-cs"/>
              </a:defRPr>
            </a:lvl3pPr>
            <a:lvl4pPr marL="12001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bg1"/>
                </a:solidFill>
                <a:latin typeface="Gotham Light" pitchFamily="2" charset="0"/>
                <a:ea typeface="+mn-ea"/>
                <a:cs typeface="+mn-cs"/>
              </a:defRPr>
            </a:lvl4pPr>
            <a:lvl5pPr marL="15430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bg1"/>
                </a:solidFill>
                <a:latin typeface="Gotham Light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B. Michael McFarland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Chief Development Officer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HomeFirst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2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70085-8697-FE0D-3181-533D19CA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2124" y="745992"/>
            <a:ext cx="8694087" cy="36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Acting?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2829-27DB-44FC-92F5-5D61BBD863B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Simplified Stanislavski (father of modern acting)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 actor has a </a:t>
            </a:r>
            <a:r>
              <a:rPr lang="en-US" dirty="0" err="1">
                <a:solidFill>
                  <a:schemeClr val="tx1"/>
                </a:solidFill>
              </a:rPr>
              <a:t>superobjective</a:t>
            </a:r>
            <a:r>
              <a:rPr lang="en-US" dirty="0">
                <a:solidFill>
                  <a:schemeClr val="tx1"/>
                </a:solidFill>
              </a:rPr>
              <a:t> with sub-</a:t>
            </a:r>
            <a:r>
              <a:rPr lang="en-US" dirty="0" err="1">
                <a:solidFill>
                  <a:schemeClr val="tx1"/>
                </a:solidFill>
              </a:rPr>
              <a:t>ojectives</a:t>
            </a:r>
            <a:r>
              <a:rPr lang="en-US" dirty="0">
                <a:solidFill>
                  <a:schemeClr val="tx1"/>
                </a:solidFill>
              </a:rPr>
              <a:t> along the way.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achieve each objective, an actor overcomes obstacles.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Is Fundraising any different?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5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are you here?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0C2ED3-4BF6-F7FC-8C18-D7E1508EEB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It’s Sunday</a:t>
            </a:r>
          </a:p>
          <a:p>
            <a:r>
              <a:rPr lang="en-US" dirty="0">
                <a:solidFill>
                  <a:schemeClr val="tx1"/>
                </a:solidFill>
              </a:rPr>
              <a:t>It’s 4pm</a:t>
            </a:r>
          </a:p>
          <a:p>
            <a:r>
              <a:rPr lang="en-US" dirty="0">
                <a:solidFill>
                  <a:schemeClr val="tx1"/>
                </a:solidFill>
              </a:rPr>
              <a:t>You’re in New Orleans</a:t>
            </a:r>
          </a:p>
          <a:p>
            <a:r>
              <a:rPr lang="en-US" dirty="0">
                <a:solidFill>
                  <a:schemeClr val="tx1"/>
                </a:solidFill>
              </a:rPr>
              <a:t>What do you want to get out of this? </a:t>
            </a:r>
          </a:p>
        </p:txBody>
      </p:sp>
    </p:spTree>
    <p:extLst>
      <p:ext uri="{BB962C8B-B14F-4D97-AF65-F5344CB8AC3E}">
        <p14:creationId xmlns:p14="http://schemas.microsoft.com/office/powerpoint/2010/main" val="233254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your Super-Objective?</a:t>
            </a:r>
          </a:p>
        </p:txBody>
      </p:sp>
    </p:spTree>
    <p:extLst>
      <p:ext uri="{BB962C8B-B14F-4D97-AF65-F5344CB8AC3E}">
        <p14:creationId xmlns:p14="http://schemas.microsoft.com/office/powerpoint/2010/main" val="24222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are Fundraising Sub-Objectives?</a:t>
            </a:r>
          </a:p>
        </p:txBody>
      </p:sp>
    </p:spTree>
    <p:extLst>
      <p:ext uri="{BB962C8B-B14F-4D97-AF65-F5344CB8AC3E}">
        <p14:creationId xmlns:p14="http://schemas.microsoft.com/office/powerpoint/2010/main" val="151313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NŌbstacles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9C59D-079A-1B69-6346-D3F9C19DD7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50570" y="1623552"/>
            <a:ext cx="2558818" cy="25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4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5277FD-0450-03BD-BA6D-0BD0FEC4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0654"/>
            <a:ext cx="7886700" cy="5406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Obstacles</a:t>
            </a:r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4070274-0EDE-59D9-EF5F-D8AD9121E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097" y="936443"/>
            <a:ext cx="6541225" cy="32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7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PICON2023-Template-Jan2023  -  Read-Only" id="{71057602-357C-427D-B236-976A94E02BDE}" vid="{700F57DB-343F-4DDF-99EC-E8ECFF44D5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AFPICON2023-Template-Jan2023</Template>
  <TotalTime>1263</TotalTime>
  <Words>970</Words>
  <Application>Microsoft Office PowerPoint</Application>
  <PresentationFormat>On-screen Show (16:9)</PresentationFormat>
  <Paragraphs>168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Gotham Light</vt:lpstr>
      <vt:lpstr>Gotham Medium</vt:lpstr>
      <vt:lpstr>Office Theme</vt:lpstr>
      <vt:lpstr>OBSTACLE SCHMOBSTACLE! </vt:lpstr>
      <vt:lpstr>PowerPoint Presentation</vt:lpstr>
      <vt:lpstr>PowerPoint Presentation</vt:lpstr>
      <vt:lpstr>What is Acting?</vt:lpstr>
      <vt:lpstr>Why are you here?</vt:lpstr>
      <vt:lpstr>What is your Super-Objective?</vt:lpstr>
      <vt:lpstr>What are Fundraising Sub-Objectives?</vt:lpstr>
      <vt:lpstr>NŌbstacles</vt:lpstr>
      <vt:lpstr>Obstacles</vt:lpstr>
      <vt:lpstr>Obstacles can be OVERCOME</vt:lpstr>
      <vt:lpstr>Who are the masters at overcoming obstacles?</vt:lpstr>
      <vt:lpstr>Know the Biggest Secret of All</vt:lpstr>
      <vt:lpstr>IT’S GAMETIME!</vt:lpstr>
      <vt:lpstr>Game 1: FOCUS</vt:lpstr>
      <vt:lpstr>Game 2: LISTEN</vt:lpstr>
      <vt:lpstr>Game 3: THINK</vt:lpstr>
      <vt:lpstr>Game 4: REACT</vt:lpstr>
      <vt:lpstr>Game 5: CONCENTRATE</vt:lpstr>
      <vt:lpstr>Game 6: MEMORY</vt:lpstr>
      <vt:lpstr>Words are Props to Achieve Objective</vt:lpstr>
      <vt:lpstr>Game 7: FIRE IN THE BELLY</vt:lpstr>
      <vt:lpstr>Obstacle Schmobstacle</vt:lpstr>
      <vt:lpstr>Change Objective to Achieve Objective</vt:lpstr>
      <vt:lpstr>What is Your Super-Objective?</vt:lpstr>
      <vt:lpstr>Wing it?</vt:lpstr>
      <vt:lpstr>Connect</vt:lpstr>
      <vt:lpstr>OBSTACLE SCHMOBSTACLE!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 Michael McFarland</dc:creator>
  <cp:lastModifiedBy>B. Michael McFarland</cp:lastModifiedBy>
  <cp:revision>25</cp:revision>
  <dcterms:created xsi:type="dcterms:W3CDTF">2023-02-09T06:05:45Z</dcterms:created>
  <dcterms:modified xsi:type="dcterms:W3CDTF">2023-03-17T20:45:45Z</dcterms:modified>
</cp:coreProperties>
</file>