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61" r:id="rId2"/>
    <p:sldId id="266" r:id="rId3"/>
    <p:sldId id="262" r:id="rId4"/>
    <p:sldId id="263" r:id="rId5"/>
    <p:sldId id="267" r:id="rId6"/>
    <p:sldId id="268" r:id="rId7"/>
    <p:sldId id="282" r:id="rId8"/>
    <p:sldId id="269" r:id="rId9"/>
    <p:sldId id="270" r:id="rId10"/>
    <p:sldId id="265" r:id="rId11"/>
    <p:sldId id="271" r:id="rId12"/>
    <p:sldId id="272" r:id="rId13"/>
    <p:sldId id="273" r:id="rId14"/>
    <p:sldId id="274" r:id="rId15"/>
    <p:sldId id="275" r:id="rId16"/>
    <p:sldId id="276" r:id="rId17"/>
    <p:sldId id="277" r:id="rId18"/>
    <p:sldId id="281" r:id="rId19"/>
    <p:sldId id="278" r:id="rId20"/>
    <p:sldId id="279" r:id="rId21"/>
    <p:sldId id="280" r:id="rId22"/>
    <p:sldId id="283" r:id="rId23"/>
    <p:sldId id="264"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A98"/>
    <a:srgbClr val="FEC51D"/>
    <a:srgbClr val="65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4"/>
  </p:normalViewPr>
  <p:slideViewPr>
    <p:cSldViewPr snapToGrid="0" snapToObjects="1">
      <p:cViewPr varScale="1">
        <p:scale>
          <a:sx n="103" d="100"/>
          <a:sy n="103" d="100"/>
        </p:scale>
        <p:origin x="90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5F839-4AEB-4152-9A92-26F7CD2AA57C}"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5E567-6481-4385-8786-9B77B5C08A02}" type="slidenum">
              <a:rPr lang="en-US" smtClean="0"/>
              <a:t>‹#›</a:t>
            </a:fld>
            <a:endParaRPr lang="en-US"/>
          </a:p>
        </p:txBody>
      </p:sp>
    </p:spTree>
    <p:extLst>
      <p:ext uri="{BB962C8B-B14F-4D97-AF65-F5344CB8AC3E}">
        <p14:creationId xmlns:p14="http://schemas.microsoft.com/office/powerpoint/2010/main" val="64057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60F0-3B82-42BA-B589-CF135C0EDC19}"/>
              </a:ext>
            </a:extLst>
          </p:cNvPr>
          <p:cNvSpPr>
            <a:spLocks noGrp="1"/>
          </p:cNvSpPr>
          <p:nvPr>
            <p:ph type="title" hasCustomPrompt="1"/>
          </p:nvPr>
        </p:nvSpPr>
        <p:spPr>
          <a:xfrm>
            <a:off x="344634" y="1156855"/>
            <a:ext cx="4324348" cy="1870363"/>
          </a:xfrm>
          <a:prstGeom prst="rect">
            <a:avLst/>
          </a:prstGeom>
        </p:spPr>
        <p:txBody>
          <a:bodyPr anchor="b"/>
          <a:lstStyle>
            <a:lvl1pPr algn="l">
              <a:defRPr sz="4400" b="1">
                <a:solidFill>
                  <a:schemeClr val="bg2">
                    <a:lumMod val="25000"/>
                  </a:schemeClr>
                </a:solidFill>
              </a:defRPr>
            </a:lvl1pPr>
          </a:lstStyle>
          <a:p>
            <a:r>
              <a:rPr lang="en-US" dirty="0"/>
              <a:t>Click to add text</a:t>
            </a:r>
          </a:p>
        </p:txBody>
      </p:sp>
      <p:sp>
        <p:nvSpPr>
          <p:cNvPr id="11" name="Text Placeholder 10">
            <a:extLst>
              <a:ext uri="{FF2B5EF4-FFF2-40B4-BE49-F238E27FC236}">
                <a16:creationId xmlns:a16="http://schemas.microsoft.com/office/drawing/2014/main" id="{FCF0DF4D-9F40-4EAF-BF6B-8B6EE903E78D}"/>
              </a:ext>
            </a:extLst>
          </p:cNvPr>
          <p:cNvSpPr>
            <a:spLocks noGrp="1"/>
          </p:cNvSpPr>
          <p:nvPr>
            <p:ph type="body" sz="quarter" idx="11"/>
          </p:nvPr>
        </p:nvSpPr>
        <p:spPr>
          <a:xfrm>
            <a:off x="344635" y="3130983"/>
            <a:ext cx="3479220" cy="679450"/>
          </a:xfrm>
          <a:prstGeom prst="rect">
            <a:avLst/>
          </a:prstGeom>
        </p:spPr>
        <p:txBody>
          <a:bodyPr/>
          <a:lstStyle>
            <a:lvl1pPr marL="0" indent="0" algn="l">
              <a:buNone/>
              <a:defRPr>
                <a:solidFill>
                  <a:schemeClr val="bg2">
                    <a:lumMod val="25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403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Bo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2728-7624-466E-ACED-98E59EEFFCAC}"/>
              </a:ext>
            </a:extLst>
          </p:cNvPr>
          <p:cNvSpPr>
            <a:spLocks noGrp="1"/>
          </p:cNvSpPr>
          <p:nvPr>
            <p:ph type="title" hasCustomPrompt="1"/>
          </p:nvPr>
        </p:nvSpPr>
        <p:spPr>
          <a:xfrm>
            <a:off x="628650" y="1080654"/>
            <a:ext cx="7886700" cy="540653"/>
          </a:xfrm>
          <a:prstGeom prst="rect">
            <a:avLst/>
          </a:prstGeom>
        </p:spPr>
        <p:txBody>
          <a:bodyPr/>
          <a:lstStyle>
            <a:lvl1pPr>
              <a:defRPr>
                <a:solidFill>
                  <a:schemeClr val="bg2">
                    <a:lumMod val="25000"/>
                  </a:schemeClr>
                </a:solidFill>
              </a:defRPr>
            </a:lvl1pPr>
          </a:lstStyle>
          <a:p>
            <a:r>
              <a:rPr lang="en-US" dirty="0"/>
              <a:t>Click to add text</a:t>
            </a:r>
          </a:p>
        </p:txBody>
      </p:sp>
      <p:sp>
        <p:nvSpPr>
          <p:cNvPr id="8" name="Content Placeholder 7">
            <a:extLst>
              <a:ext uri="{FF2B5EF4-FFF2-40B4-BE49-F238E27FC236}">
                <a16:creationId xmlns:a16="http://schemas.microsoft.com/office/drawing/2014/main" id="{60B5AA76-7C9A-462D-8CA3-178CA16824F7}"/>
              </a:ext>
            </a:extLst>
          </p:cNvPr>
          <p:cNvSpPr>
            <a:spLocks noGrp="1"/>
          </p:cNvSpPr>
          <p:nvPr>
            <p:ph sz="quarter" idx="10" hasCustomPrompt="1"/>
          </p:nvPr>
        </p:nvSpPr>
        <p:spPr>
          <a:xfrm>
            <a:off x="628650" y="1779588"/>
            <a:ext cx="7886700" cy="2473325"/>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692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Box Content">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299888B8-FB10-406E-B7E1-7CB8E7F880B0}"/>
              </a:ext>
            </a:extLst>
          </p:cNvPr>
          <p:cNvSpPr>
            <a:spLocks noGrp="1"/>
          </p:cNvSpPr>
          <p:nvPr>
            <p:ph sz="quarter" idx="11" hasCustomPrompt="1"/>
          </p:nvPr>
        </p:nvSpPr>
        <p:spPr>
          <a:xfrm>
            <a:off x="628650" y="1163782"/>
            <a:ext cx="7886700" cy="3089131"/>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2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820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45F9F-C308-4CCA-8E9C-E7AABC7EA501}"/>
              </a:ext>
            </a:extLst>
          </p:cNvPr>
          <p:cNvPicPr>
            <a:picLocks noChangeAspect="1"/>
          </p:cNvPicPr>
          <p:nvPr userDrawn="1"/>
        </p:nvPicPr>
        <p:blipFill>
          <a:blip r:embed="rId6"/>
          <a:srcRect/>
          <a:stretch/>
        </p:blipFill>
        <p:spPr>
          <a:xfrm>
            <a:off x="0" y="0"/>
            <a:ext cx="9144000" cy="5143500"/>
          </a:xfrm>
          <a:prstGeom prst="rect">
            <a:avLst/>
          </a:prstGeom>
        </p:spPr>
      </p:pic>
    </p:spTree>
    <p:extLst>
      <p:ext uri="{BB962C8B-B14F-4D97-AF65-F5344CB8AC3E}">
        <p14:creationId xmlns:p14="http://schemas.microsoft.com/office/powerpoint/2010/main" val="202818646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1"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Gotham Medium" panose="02000604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EDok4orpuBk?start=11&amp;feature=oembed"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076B-3ADE-473F-9C14-CE8844864083}"/>
              </a:ext>
            </a:extLst>
          </p:cNvPr>
          <p:cNvSpPr>
            <a:spLocks noGrp="1"/>
          </p:cNvSpPr>
          <p:nvPr>
            <p:ph type="title"/>
          </p:nvPr>
        </p:nvSpPr>
        <p:spPr>
          <a:xfrm>
            <a:off x="344634" y="1156855"/>
            <a:ext cx="7905438" cy="1870363"/>
          </a:xfrm>
        </p:spPr>
        <p:txBody>
          <a:bodyPr/>
          <a:lstStyle/>
          <a:p>
            <a:r>
              <a:rPr lang="en-US" sz="3200" dirty="0"/>
              <a:t>Houston,  we have a problem!</a:t>
            </a:r>
            <a:br>
              <a:rPr lang="en-US" sz="3200" dirty="0"/>
            </a:br>
            <a:br>
              <a:rPr lang="en-US" sz="3200" dirty="0"/>
            </a:br>
            <a:r>
              <a:rPr lang="en-US" sz="3200" dirty="0"/>
              <a:t>10 reason why your organization needs a crisis management plan</a:t>
            </a:r>
          </a:p>
        </p:txBody>
      </p:sp>
      <p:sp>
        <p:nvSpPr>
          <p:cNvPr id="4" name="Text Placeholder 3">
            <a:extLst>
              <a:ext uri="{FF2B5EF4-FFF2-40B4-BE49-F238E27FC236}">
                <a16:creationId xmlns:a16="http://schemas.microsoft.com/office/drawing/2014/main" id="{298FC6D4-DD31-4660-BB4D-3991DCD7DC53}"/>
              </a:ext>
            </a:extLst>
          </p:cNvPr>
          <p:cNvSpPr>
            <a:spLocks noGrp="1"/>
          </p:cNvSpPr>
          <p:nvPr>
            <p:ph type="body" sz="quarter" idx="11"/>
          </p:nvPr>
        </p:nvSpPr>
        <p:spPr>
          <a:xfrm>
            <a:off x="344635" y="3309581"/>
            <a:ext cx="3479220" cy="791571"/>
          </a:xfrm>
        </p:spPr>
        <p:txBody>
          <a:bodyPr/>
          <a:lstStyle/>
          <a:p>
            <a:r>
              <a:rPr lang="en-US" dirty="0"/>
              <a:t>Tuesday, April 18</a:t>
            </a:r>
          </a:p>
          <a:p>
            <a:r>
              <a:rPr lang="en-US" dirty="0"/>
              <a:t>10:15am</a:t>
            </a:r>
          </a:p>
        </p:txBody>
      </p:sp>
    </p:spTree>
    <p:extLst>
      <p:ext uri="{BB962C8B-B14F-4D97-AF65-F5344CB8AC3E}">
        <p14:creationId xmlns:p14="http://schemas.microsoft.com/office/powerpoint/2010/main" val="364474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64920C-3480-4D37-EB6B-F93291E2BF12}"/>
              </a:ext>
            </a:extLst>
          </p:cNvPr>
          <p:cNvSpPr txBox="1"/>
          <p:nvPr/>
        </p:nvSpPr>
        <p:spPr>
          <a:xfrm>
            <a:off x="395785" y="982639"/>
            <a:ext cx="4176215" cy="2769989"/>
          </a:xfrm>
          <a:prstGeom prst="rect">
            <a:avLst/>
          </a:prstGeom>
          <a:noFill/>
        </p:spPr>
        <p:txBody>
          <a:bodyPr wrap="square" rtlCol="0">
            <a:spAutoFit/>
          </a:bodyPr>
          <a:lstStyle/>
          <a:p>
            <a:r>
              <a:rPr lang="en-US" sz="2400" b="1" dirty="0"/>
              <a:t>Are you able to contact the following people in 2 minutes?</a:t>
            </a:r>
          </a:p>
          <a:p>
            <a:endParaRPr lang="en-US" dirty="0"/>
          </a:p>
          <a:p>
            <a:pPr marL="742950" lvl="1" indent="-285750">
              <a:buFont typeface="Arial" panose="020B0604020202020204" pitchFamily="34" charset="0"/>
              <a:buChar char="•"/>
            </a:pPr>
            <a:r>
              <a:rPr lang="en-US" dirty="0"/>
              <a:t>Key Staff</a:t>
            </a:r>
          </a:p>
          <a:p>
            <a:pPr marL="742950" lvl="1" indent="-285750">
              <a:buFont typeface="Arial" panose="020B0604020202020204" pitchFamily="34" charset="0"/>
              <a:buChar char="•"/>
            </a:pPr>
            <a:r>
              <a:rPr lang="en-US" dirty="0"/>
              <a:t>Board Chair/Executive Committee</a:t>
            </a:r>
          </a:p>
          <a:p>
            <a:pPr marL="742950" lvl="1" indent="-285750">
              <a:buFont typeface="Arial" panose="020B0604020202020204" pitchFamily="34" charset="0"/>
              <a:buChar char="•"/>
            </a:pPr>
            <a:r>
              <a:rPr lang="en-US" dirty="0"/>
              <a:t>Board of Directors</a:t>
            </a:r>
          </a:p>
          <a:p>
            <a:pPr marL="742950" lvl="1" indent="-285750">
              <a:buFont typeface="Arial" panose="020B0604020202020204" pitchFamily="34" charset="0"/>
              <a:buChar char="•"/>
            </a:pPr>
            <a:r>
              <a:rPr lang="en-US" dirty="0"/>
              <a:t>IT Support/Webmaster</a:t>
            </a:r>
          </a:p>
          <a:p>
            <a:pPr marL="742950" lvl="1" indent="-285750">
              <a:buFont typeface="Arial" panose="020B0604020202020204" pitchFamily="34" charset="0"/>
              <a:buChar char="•"/>
            </a:pPr>
            <a:r>
              <a:rPr lang="en-US" dirty="0"/>
              <a:t>Insurance Provider</a:t>
            </a:r>
          </a:p>
          <a:p>
            <a:pPr marL="742950" lvl="1" indent="-285750">
              <a:buFont typeface="Arial" panose="020B0604020202020204" pitchFamily="34" charset="0"/>
              <a:buChar char="•"/>
            </a:pPr>
            <a:endParaRPr lang="en-US" dirty="0"/>
          </a:p>
        </p:txBody>
      </p:sp>
      <p:pic>
        <p:nvPicPr>
          <p:cNvPr id="2050" name="Picture 2" descr="Stopwatch In Hand Icon Stock Illustration - Download Image Now - Stopwatch,  Checking the Time, Holding - iStock">
            <a:extLst>
              <a:ext uri="{FF2B5EF4-FFF2-40B4-BE49-F238E27FC236}">
                <a16:creationId xmlns:a16="http://schemas.microsoft.com/office/drawing/2014/main" id="{46375BD6-C14F-3E19-5425-E070A1DFF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626" y="1153235"/>
            <a:ext cx="3264004" cy="2272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55D7A2-92C0-9C5E-948C-86AC82A541E2}"/>
              </a:ext>
            </a:extLst>
          </p:cNvPr>
          <p:cNvSpPr txBox="1"/>
          <p:nvPr/>
        </p:nvSpPr>
        <p:spPr>
          <a:xfrm>
            <a:off x="921224" y="3773606"/>
            <a:ext cx="5500048" cy="461665"/>
          </a:xfrm>
          <a:prstGeom prst="rect">
            <a:avLst/>
          </a:prstGeom>
          <a:noFill/>
        </p:spPr>
        <p:txBody>
          <a:bodyPr wrap="square" rtlCol="0">
            <a:spAutoFit/>
          </a:bodyPr>
          <a:lstStyle/>
          <a:p>
            <a:r>
              <a:rPr lang="en-US" sz="2400" b="1" dirty="0"/>
              <a:t>Are they able to contact you?  </a:t>
            </a:r>
          </a:p>
        </p:txBody>
      </p:sp>
    </p:spTree>
    <p:extLst>
      <p:ext uri="{BB962C8B-B14F-4D97-AF65-F5344CB8AC3E}">
        <p14:creationId xmlns:p14="http://schemas.microsoft.com/office/powerpoint/2010/main" val="61730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64920C-3480-4D37-EB6B-F93291E2BF12}"/>
              </a:ext>
            </a:extLst>
          </p:cNvPr>
          <p:cNvSpPr txBox="1"/>
          <p:nvPr/>
        </p:nvSpPr>
        <p:spPr>
          <a:xfrm>
            <a:off x="141249" y="916879"/>
            <a:ext cx="4430751" cy="2954655"/>
          </a:xfrm>
          <a:prstGeom prst="rect">
            <a:avLst/>
          </a:prstGeom>
          <a:noFill/>
        </p:spPr>
        <p:txBody>
          <a:bodyPr wrap="square" rtlCol="0">
            <a:spAutoFit/>
          </a:bodyPr>
          <a:lstStyle/>
          <a:p>
            <a:r>
              <a:rPr lang="en-US" sz="2400" b="1" dirty="0"/>
              <a:t>Your Crisis Management Team</a:t>
            </a:r>
          </a:p>
          <a:p>
            <a:endParaRPr lang="en-US" dirty="0"/>
          </a:p>
          <a:p>
            <a:pPr marL="742950" lvl="1" indent="-285750">
              <a:buFont typeface="Arial" panose="020B0604020202020204" pitchFamily="34" charset="0"/>
              <a:buChar char="•"/>
            </a:pPr>
            <a:r>
              <a:rPr lang="en-US" dirty="0"/>
              <a:t>Crisis Team Lead: CEO or Board Chair</a:t>
            </a:r>
          </a:p>
          <a:p>
            <a:pPr marL="742950" lvl="1" indent="-285750">
              <a:buFont typeface="Arial" panose="020B0604020202020204" pitchFamily="34" charset="0"/>
              <a:buChar char="•"/>
            </a:pPr>
            <a:r>
              <a:rPr lang="en-US" dirty="0"/>
              <a:t>THE SPOKESPERSON</a:t>
            </a:r>
          </a:p>
          <a:p>
            <a:pPr marL="742950" lvl="1" indent="-285750">
              <a:buFont typeface="Arial" panose="020B0604020202020204" pitchFamily="34" charset="0"/>
              <a:buChar char="•"/>
            </a:pPr>
            <a:r>
              <a:rPr lang="en-US" dirty="0"/>
              <a:t>Executive Committee/Board</a:t>
            </a:r>
          </a:p>
          <a:p>
            <a:pPr marL="742950" lvl="1" indent="-285750">
              <a:buFont typeface="Arial" panose="020B0604020202020204" pitchFamily="34" charset="0"/>
              <a:buChar char="•"/>
            </a:pPr>
            <a:r>
              <a:rPr lang="en-US" dirty="0"/>
              <a:t>Key Staff</a:t>
            </a:r>
          </a:p>
          <a:p>
            <a:pPr marL="742950" lvl="1" indent="-285750">
              <a:buFont typeface="Arial" panose="020B0604020202020204" pitchFamily="34" charset="0"/>
              <a:buChar char="•"/>
            </a:pPr>
            <a:r>
              <a:rPr lang="en-US" dirty="0"/>
              <a:t>Ad Hoc Outside Support</a:t>
            </a:r>
          </a:p>
          <a:p>
            <a:pPr marL="1200150" lvl="2" indent="-285750">
              <a:buFont typeface="Arial" panose="020B0604020202020204" pitchFamily="34" charset="0"/>
              <a:buChar char="•"/>
            </a:pPr>
            <a:r>
              <a:rPr lang="en-US" dirty="0"/>
              <a:t>Insurance Provider</a:t>
            </a:r>
          </a:p>
          <a:p>
            <a:pPr marL="1200150" lvl="2" indent="-285750">
              <a:buFont typeface="Arial" panose="020B0604020202020204" pitchFamily="34" charset="0"/>
              <a:buChar char="•"/>
            </a:pPr>
            <a:r>
              <a:rPr lang="en-US" dirty="0"/>
              <a:t>Accountant</a:t>
            </a:r>
          </a:p>
          <a:p>
            <a:pPr marL="742950" lvl="1"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AA55D7A2-92C0-9C5E-948C-86AC82A541E2}"/>
              </a:ext>
            </a:extLst>
          </p:cNvPr>
          <p:cNvSpPr txBox="1"/>
          <p:nvPr/>
        </p:nvSpPr>
        <p:spPr>
          <a:xfrm>
            <a:off x="921224" y="3773606"/>
            <a:ext cx="6825156" cy="461665"/>
          </a:xfrm>
          <a:prstGeom prst="rect">
            <a:avLst/>
          </a:prstGeom>
          <a:noFill/>
        </p:spPr>
        <p:txBody>
          <a:bodyPr wrap="square" rtlCol="0">
            <a:spAutoFit/>
          </a:bodyPr>
          <a:lstStyle/>
          <a:p>
            <a:r>
              <a:rPr lang="en-US" sz="2400" b="1" dirty="0"/>
              <a:t>Depending on the situation, your team will change </a:t>
            </a:r>
          </a:p>
        </p:txBody>
      </p:sp>
      <p:pic>
        <p:nvPicPr>
          <p:cNvPr id="4098" name="Picture 2" descr="Thriving Teams - 7 Elements for Success | HireRoad">
            <a:extLst>
              <a:ext uri="{FF2B5EF4-FFF2-40B4-BE49-F238E27FC236}">
                <a16:creationId xmlns:a16="http://schemas.microsoft.com/office/drawing/2014/main" id="{8D577534-AF7C-C2B0-A0DD-395333A88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537" y="1369894"/>
            <a:ext cx="3769112" cy="186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82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D77A-33FA-EEBE-8B98-C65AD6B369A3}"/>
              </a:ext>
            </a:extLst>
          </p:cNvPr>
          <p:cNvSpPr>
            <a:spLocks noGrp="1"/>
          </p:cNvSpPr>
          <p:nvPr>
            <p:ph type="title"/>
          </p:nvPr>
        </p:nvSpPr>
        <p:spPr/>
        <p:txBody>
          <a:bodyPr/>
          <a:lstStyle/>
          <a:p>
            <a:r>
              <a:rPr lang="en-US" dirty="0"/>
              <a:t>The Spokesperson</a:t>
            </a:r>
          </a:p>
        </p:txBody>
      </p:sp>
      <p:pic>
        <p:nvPicPr>
          <p:cNvPr id="7170" name="Picture 2" descr="Getting Your School to Speak With One Voice | Edutopia">
            <a:extLst>
              <a:ext uri="{FF2B5EF4-FFF2-40B4-BE49-F238E27FC236}">
                <a16:creationId xmlns:a16="http://schemas.microsoft.com/office/drawing/2014/main" id="{FB5BB957-5445-82BF-7DBF-4946F438C009}"/>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97415" y="1724722"/>
            <a:ext cx="3435970" cy="24086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2148B5-C36A-4099-E056-DFED895F8E82}"/>
              </a:ext>
            </a:extLst>
          </p:cNvPr>
          <p:cNvSpPr txBox="1"/>
          <p:nvPr/>
        </p:nvSpPr>
        <p:spPr>
          <a:xfrm>
            <a:off x="4512527" y="1300976"/>
            <a:ext cx="4207727" cy="2308324"/>
          </a:xfrm>
          <a:prstGeom prst="rect">
            <a:avLst/>
          </a:prstGeom>
          <a:noFill/>
        </p:spPr>
        <p:txBody>
          <a:bodyPr wrap="square" rtlCol="0">
            <a:spAutoFit/>
          </a:bodyPr>
          <a:lstStyle/>
          <a:p>
            <a:pPr marL="285750" indent="-285750">
              <a:buFont typeface="Arial" panose="020B0604020202020204" pitchFamily="34" charset="0"/>
              <a:buChar char="•"/>
            </a:pPr>
            <a:r>
              <a:rPr lang="en-US" dirty="0"/>
              <a:t>Must always speak with ONE VOICE</a:t>
            </a:r>
          </a:p>
          <a:p>
            <a:pPr marL="285750" indent="-285750">
              <a:buFont typeface="Arial" panose="020B0604020202020204" pitchFamily="34" charset="0"/>
              <a:buChar char="•"/>
            </a:pPr>
            <a:r>
              <a:rPr lang="en-US" dirty="0"/>
              <a:t>Trusted by staff, board, community</a:t>
            </a:r>
          </a:p>
          <a:p>
            <a:pPr marL="285750" indent="-285750">
              <a:buFont typeface="Arial" panose="020B0604020202020204" pitchFamily="34" charset="0"/>
              <a:buChar char="•"/>
            </a:pPr>
            <a:r>
              <a:rPr lang="en-US" dirty="0"/>
              <a:t>Kept informed of key developments</a:t>
            </a:r>
          </a:p>
          <a:p>
            <a:pPr marL="285750" indent="-285750">
              <a:buFont typeface="Arial" panose="020B0604020202020204" pitchFamily="34" charset="0"/>
              <a:buChar char="•"/>
            </a:pPr>
            <a:r>
              <a:rPr lang="en-US" dirty="0"/>
              <a:t>Have access to key people for questions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Public speaking experience and/or have undergone media relations or public speaking training</a:t>
            </a:r>
          </a:p>
        </p:txBody>
      </p:sp>
    </p:spTree>
    <p:extLst>
      <p:ext uri="{BB962C8B-B14F-4D97-AF65-F5344CB8AC3E}">
        <p14:creationId xmlns:p14="http://schemas.microsoft.com/office/powerpoint/2010/main" val="42699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E7C2-4E83-A8F3-D062-C63D7FFF1405}"/>
              </a:ext>
            </a:extLst>
          </p:cNvPr>
          <p:cNvSpPr>
            <a:spLocks noGrp="1"/>
          </p:cNvSpPr>
          <p:nvPr>
            <p:ph type="title"/>
          </p:nvPr>
        </p:nvSpPr>
        <p:spPr>
          <a:xfrm>
            <a:off x="628650" y="810327"/>
            <a:ext cx="7886700" cy="540653"/>
          </a:xfrm>
        </p:spPr>
        <p:txBody>
          <a:bodyPr/>
          <a:lstStyle/>
          <a:p>
            <a:r>
              <a:rPr lang="en-US" dirty="0"/>
              <a:t>Developing your Crisis Management Plan</a:t>
            </a:r>
          </a:p>
        </p:txBody>
      </p:sp>
      <p:sp>
        <p:nvSpPr>
          <p:cNvPr id="3" name="Content Placeholder 2">
            <a:extLst>
              <a:ext uri="{FF2B5EF4-FFF2-40B4-BE49-F238E27FC236}">
                <a16:creationId xmlns:a16="http://schemas.microsoft.com/office/drawing/2014/main" id="{CDF9C344-D06B-E06D-9A4A-15661BBA7F04}"/>
              </a:ext>
            </a:extLst>
          </p:cNvPr>
          <p:cNvSpPr>
            <a:spLocks noGrp="1"/>
          </p:cNvSpPr>
          <p:nvPr>
            <p:ph sz="quarter" idx="10"/>
          </p:nvPr>
        </p:nvSpPr>
        <p:spPr>
          <a:xfrm>
            <a:off x="628650" y="1415315"/>
            <a:ext cx="7886700" cy="2917858"/>
          </a:xfrm>
        </p:spPr>
        <p:txBody>
          <a:bodyPr/>
          <a:lstStyle/>
          <a:p>
            <a:r>
              <a:rPr lang="en-US" dirty="0"/>
              <a:t>Identify the crisis trigger: what event will active this plan</a:t>
            </a:r>
          </a:p>
          <a:p>
            <a:endParaRPr lang="en-US" dirty="0"/>
          </a:p>
          <a:p>
            <a:r>
              <a:rPr lang="en-US" dirty="0"/>
              <a:t>Identify the crisis details: who, what, when, where, why, and how</a:t>
            </a:r>
          </a:p>
          <a:p>
            <a:endParaRPr lang="en-US" dirty="0"/>
          </a:p>
          <a:p>
            <a:r>
              <a:rPr lang="en-US" dirty="0"/>
              <a:t>Assess the impact: operations, reputation, revenue, </a:t>
            </a:r>
            <a:r>
              <a:rPr lang="en-US" dirty="0" err="1"/>
              <a:t>ect</a:t>
            </a:r>
            <a:r>
              <a:rPr lang="en-US" dirty="0"/>
              <a:t>.</a:t>
            </a:r>
          </a:p>
          <a:p>
            <a:endParaRPr lang="en-US" dirty="0"/>
          </a:p>
          <a:p>
            <a:r>
              <a:rPr lang="en-US" dirty="0"/>
              <a:t>Awareness: Who already knows about the crisis and how did they learn about it</a:t>
            </a:r>
          </a:p>
          <a:p>
            <a:endParaRPr lang="en-US" dirty="0"/>
          </a:p>
        </p:txBody>
      </p:sp>
    </p:spTree>
    <p:extLst>
      <p:ext uri="{BB962C8B-B14F-4D97-AF65-F5344CB8AC3E}">
        <p14:creationId xmlns:p14="http://schemas.microsoft.com/office/powerpoint/2010/main" val="274000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E7C2-4E83-A8F3-D062-C63D7FFF1405}"/>
              </a:ext>
            </a:extLst>
          </p:cNvPr>
          <p:cNvSpPr>
            <a:spLocks noGrp="1"/>
          </p:cNvSpPr>
          <p:nvPr>
            <p:ph type="title"/>
          </p:nvPr>
        </p:nvSpPr>
        <p:spPr>
          <a:xfrm>
            <a:off x="628650" y="810327"/>
            <a:ext cx="7886700" cy="540653"/>
          </a:xfrm>
        </p:spPr>
        <p:txBody>
          <a:bodyPr/>
          <a:lstStyle/>
          <a:p>
            <a:r>
              <a:rPr lang="en-US" dirty="0"/>
              <a:t>Developing your Crisis Management Plan</a:t>
            </a:r>
          </a:p>
        </p:txBody>
      </p:sp>
      <p:sp>
        <p:nvSpPr>
          <p:cNvPr id="3" name="Content Placeholder 2">
            <a:extLst>
              <a:ext uri="{FF2B5EF4-FFF2-40B4-BE49-F238E27FC236}">
                <a16:creationId xmlns:a16="http://schemas.microsoft.com/office/drawing/2014/main" id="{CDF9C344-D06B-E06D-9A4A-15661BBA7F04}"/>
              </a:ext>
            </a:extLst>
          </p:cNvPr>
          <p:cNvSpPr>
            <a:spLocks noGrp="1"/>
          </p:cNvSpPr>
          <p:nvPr>
            <p:ph sz="quarter" idx="10"/>
          </p:nvPr>
        </p:nvSpPr>
        <p:spPr>
          <a:xfrm>
            <a:off x="628650" y="1415315"/>
            <a:ext cx="7886700" cy="2917858"/>
          </a:xfrm>
        </p:spPr>
        <p:txBody>
          <a:bodyPr/>
          <a:lstStyle/>
          <a:p>
            <a:r>
              <a:rPr lang="en-US" dirty="0"/>
              <a:t>Who should be made aware the crisis and how should they be told</a:t>
            </a:r>
          </a:p>
          <a:p>
            <a:endParaRPr lang="en-US" dirty="0"/>
          </a:p>
          <a:p>
            <a:r>
              <a:rPr lang="en-US" dirty="0"/>
              <a:t>Identify priority action items and set deadlines</a:t>
            </a:r>
          </a:p>
          <a:p>
            <a:endParaRPr lang="en-US" dirty="0"/>
          </a:p>
          <a:p>
            <a:r>
              <a:rPr lang="en-US" dirty="0"/>
              <a:t>Crafting the message: what are 3 to 4 messages you want to have communicated at the crisis; describe how these messages will be distributed</a:t>
            </a:r>
          </a:p>
          <a:p>
            <a:pPr marL="0" indent="0">
              <a:buNone/>
            </a:pPr>
            <a:endParaRPr lang="en-US" dirty="0"/>
          </a:p>
          <a:p>
            <a:endParaRPr lang="en-US" dirty="0"/>
          </a:p>
        </p:txBody>
      </p:sp>
    </p:spTree>
    <p:extLst>
      <p:ext uri="{BB962C8B-B14F-4D97-AF65-F5344CB8AC3E}">
        <p14:creationId xmlns:p14="http://schemas.microsoft.com/office/powerpoint/2010/main" val="315796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E7C2-4E83-A8F3-D062-C63D7FFF1405}"/>
              </a:ext>
            </a:extLst>
          </p:cNvPr>
          <p:cNvSpPr>
            <a:spLocks noGrp="1"/>
          </p:cNvSpPr>
          <p:nvPr>
            <p:ph type="title"/>
          </p:nvPr>
        </p:nvSpPr>
        <p:spPr>
          <a:xfrm>
            <a:off x="628650" y="810327"/>
            <a:ext cx="7886700" cy="540653"/>
          </a:xfrm>
        </p:spPr>
        <p:txBody>
          <a:bodyPr/>
          <a:lstStyle/>
          <a:p>
            <a:r>
              <a:rPr lang="en-US" dirty="0"/>
              <a:t>Developing your Crisis Management Plan</a:t>
            </a:r>
          </a:p>
        </p:txBody>
      </p:sp>
      <p:sp>
        <p:nvSpPr>
          <p:cNvPr id="3" name="Content Placeholder 2">
            <a:extLst>
              <a:ext uri="{FF2B5EF4-FFF2-40B4-BE49-F238E27FC236}">
                <a16:creationId xmlns:a16="http://schemas.microsoft.com/office/drawing/2014/main" id="{CDF9C344-D06B-E06D-9A4A-15661BBA7F04}"/>
              </a:ext>
            </a:extLst>
          </p:cNvPr>
          <p:cNvSpPr>
            <a:spLocks noGrp="1"/>
          </p:cNvSpPr>
          <p:nvPr>
            <p:ph sz="quarter" idx="10"/>
          </p:nvPr>
        </p:nvSpPr>
        <p:spPr>
          <a:xfrm>
            <a:off x="628650" y="1415315"/>
            <a:ext cx="7886700" cy="2917858"/>
          </a:xfrm>
        </p:spPr>
        <p:txBody>
          <a:bodyPr/>
          <a:lstStyle/>
          <a:p>
            <a:r>
              <a:rPr lang="en-US" dirty="0"/>
              <a:t>Develop a Q&amp;A list about the crisis.</a:t>
            </a:r>
          </a:p>
          <a:p>
            <a:endParaRPr lang="en-US" dirty="0"/>
          </a:p>
          <a:p>
            <a:r>
              <a:rPr lang="en-US" dirty="0"/>
              <a:t>Do we need to establish a hotline or external communication tool?</a:t>
            </a:r>
          </a:p>
          <a:p>
            <a:endParaRPr lang="en-US" dirty="0"/>
          </a:p>
          <a:p>
            <a:r>
              <a:rPr lang="en-US" dirty="0"/>
              <a:t>Resources: what external resources may be needed to address the crisis?  Work from home? Laptops, </a:t>
            </a:r>
            <a:r>
              <a:rPr lang="en-US" dirty="0" err="1"/>
              <a:t>WiFi</a:t>
            </a:r>
            <a:endParaRPr lang="en-US" dirty="0"/>
          </a:p>
          <a:p>
            <a:endParaRPr lang="en-US" dirty="0"/>
          </a:p>
          <a:p>
            <a:r>
              <a:rPr lang="en-US" dirty="0"/>
              <a:t>Keep a list of important contact information – FIRE BOX</a:t>
            </a:r>
          </a:p>
          <a:p>
            <a:pPr marL="0" indent="0">
              <a:buNone/>
            </a:pPr>
            <a:endParaRPr lang="en-US" dirty="0"/>
          </a:p>
          <a:p>
            <a:endParaRPr lang="en-US" dirty="0"/>
          </a:p>
        </p:txBody>
      </p:sp>
    </p:spTree>
    <p:extLst>
      <p:ext uri="{BB962C8B-B14F-4D97-AF65-F5344CB8AC3E}">
        <p14:creationId xmlns:p14="http://schemas.microsoft.com/office/powerpoint/2010/main" val="228742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E7C2-4E83-A8F3-D062-C63D7FFF1405}"/>
              </a:ext>
            </a:extLst>
          </p:cNvPr>
          <p:cNvSpPr>
            <a:spLocks noGrp="1"/>
          </p:cNvSpPr>
          <p:nvPr>
            <p:ph type="title"/>
          </p:nvPr>
        </p:nvSpPr>
        <p:spPr>
          <a:xfrm>
            <a:off x="628650" y="810327"/>
            <a:ext cx="7886700" cy="540653"/>
          </a:xfrm>
        </p:spPr>
        <p:txBody>
          <a:bodyPr/>
          <a:lstStyle/>
          <a:p>
            <a:r>
              <a:rPr lang="en-US" dirty="0"/>
              <a:t>Developing your Crisis Management Plan</a:t>
            </a:r>
          </a:p>
        </p:txBody>
      </p:sp>
      <p:sp>
        <p:nvSpPr>
          <p:cNvPr id="3" name="Content Placeholder 2">
            <a:extLst>
              <a:ext uri="{FF2B5EF4-FFF2-40B4-BE49-F238E27FC236}">
                <a16:creationId xmlns:a16="http://schemas.microsoft.com/office/drawing/2014/main" id="{CDF9C344-D06B-E06D-9A4A-15661BBA7F04}"/>
              </a:ext>
            </a:extLst>
          </p:cNvPr>
          <p:cNvSpPr>
            <a:spLocks noGrp="1"/>
          </p:cNvSpPr>
          <p:nvPr>
            <p:ph sz="quarter" idx="10"/>
          </p:nvPr>
        </p:nvSpPr>
        <p:spPr>
          <a:xfrm>
            <a:off x="628650" y="1415315"/>
            <a:ext cx="7886700" cy="2917858"/>
          </a:xfrm>
        </p:spPr>
        <p:txBody>
          <a:bodyPr/>
          <a:lstStyle/>
          <a:p>
            <a:r>
              <a:rPr lang="en-US" dirty="0"/>
              <a:t>Challenges/Opportunities/Red Tape</a:t>
            </a:r>
          </a:p>
          <a:p>
            <a:endParaRPr lang="en-US" dirty="0"/>
          </a:p>
          <a:p>
            <a:r>
              <a:rPr lang="en-US" dirty="0"/>
              <a:t>Who is on the Crisis Management Team</a:t>
            </a:r>
          </a:p>
          <a:p>
            <a:r>
              <a:rPr lang="en-US" dirty="0"/>
              <a:t>Who will be the Crisis Team Leader</a:t>
            </a:r>
          </a:p>
          <a:p>
            <a:r>
              <a:rPr lang="en-US" dirty="0"/>
              <a:t>Who will be the spokesperson – who is the back up?</a:t>
            </a:r>
          </a:p>
          <a:p>
            <a:pPr marL="0" indent="0">
              <a:buNone/>
            </a:pPr>
            <a:endParaRPr lang="en-US" dirty="0"/>
          </a:p>
          <a:p>
            <a:r>
              <a:rPr lang="en-US" dirty="0"/>
              <a:t>Where will the crisis be managed?</a:t>
            </a:r>
          </a:p>
          <a:p>
            <a:pPr marL="0" indent="0">
              <a:buNone/>
            </a:pPr>
            <a:endParaRPr lang="en-US" dirty="0"/>
          </a:p>
          <a:p>
            <a:endParaRPr lang="en-US" dirty="0"/>
          </a:p>
        </p:txBody>
      </p:sp>
    </p:spTree>
    <p:extLst>
      <p:ext uri="{BB962C8B-B14F-4D97-AF65-F5344CB8AC3E}">
        <p14:creationId xmlns:p14="http://schemas.microsoft.com/office/powerpoint/2010/main" val="451100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E7C2-4E83-A8F3-D062-C63D7FFF1405}"/>
              </a:ext>
            </a:extLst>
          </p:cNvPr>
          <p:cNvSpPr>
            <a:spLocks noGrp="1"/>
          </p:cNvSpPr>
          <p:nvPr>
            <p:ph type="title"/>
          </p:nvPr>
        </p:nvSpPr>
        <p:spPr>
          <a:xfrm>
            <a:off x="628650" y="810327"/>
            <a:ext cx="7886700" cy="540653"/>
          </a:xfrm>
        </p:spPr>
        <p:txBody>
          <a:bodyPr/>
          <a:lstStyle/>
          <a:p>
            <a:r>
              <a:rPr lang="en-US" dirty="0"/>
              <a:t>Developing your Crisis Management Plan</a:t>
            </a:r>
          </a:p>
        </p:txBody>
      </p:sp>
      <p:sp>
        <p:nvSpPr>
          <p:cNvPr id="3" name="Content Placeholder 2">
            <a:extLst>
              <a:ext uri="{FF2B5EF4-FFF2-40B4-BE49-F238E27FC236}">
                <a16:creationId xmlns:a16="http://schemas.microsoft.com/office/drawing/2014/main" id="{CDF9C344-D06B-E06D-9A4A-15661BBA7F04}"/>
              </a:ext>
            </a:extLst>
          </p:cNvPr>
          <p:cNvSpPr>
            <a:spLocks noGrp="1"/>
          </p:cNvSpPr>
          <p:nvPr>
            <p:ph sz="quarter" idx="10"/>
          </p:nvPr>
        </p:nvSpPr>
        <p:spPr>
          <a:xfrm>
            <a:off x="628650" y="1415315"/>
            <a:ext cx="7886700" cy="2917858"/>
          </a:xfrm>
        </p:spPr>
        <p:txBody>
          <a:bodyPr/>
          <a:lstStyle/>
          <a:p>
            <a:r>
              <a:rPr lang="en-US" dirty="0"/>
              <a:t>What will recovery or success look like?</a:t>
            </a:r>
          </a:p>
          <a:p>
            <a:endParaRPr lang="en-US" dirty="0"/>
          </a:p>
          <a:p>
            <a:r>
              <a:rPr lang="en-US" dirty="0"/>
              <a:t>Distribute the plan to the crisis management team</a:t>
            </a:r>
          </a:p>
          <a:p>
            <a:endParaRPr lang="en-US" dirty="0"/>
          </a:p>
          <a:p>
            <a:r>
              <a:rPr lang="en-US" dirty="0"/>
              <a:t>Document the crisis - keep a list of events and activities completed to address the issue.  Remember the lessons learned.</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95653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70FD-DEA8-E0F9-E106-289D22401D68}"/>
              </a:ext>
            </a:extLst>
          </p:cNvPr>
          <p:cNvSpPr>
            <a:spLocks noGrp="1"/>
          </p:cNvSpPr>
          <p:nvPr>
            <p:ph type="title"/>
          </p:nvPr>
        </p:nvSpPr>
        <p:spPr/>
        <p:txBody>
          <a:bodyPr/>
          <a:lstStyle/>
          <a:p>
            <a:r>
              <a:rPr lang="en-US" dirty="0"/>
              <a:t>Working with the Media</a:t>
            </a:r>
          </a:p>
        </p:txBody>
      </p:sp>
      <p:pic>
        <p:nvPicPr>
          <p:cNvPr id="5" name="Content Placeholder 4">
            <a:extLst>
              <a:ext uri="{FF2B5EF4-FFF2-40B4-BE49-F238E27FC236}">
                <a16:creationId xmlns:a16="http://schemas.microsoft.com/office/drawing/2014/main" id="{71576517-F759-27C6-C67D-71BEFCFF0594}"/>
              </a:ext>
            </a:extLst>
          </p:cNvPr>
          <p:cNvPicPr>
            <a:picLocks noGrp="1" noChangeAspect="1"/>
          </p:cNvPicPr>
          <p:nvPr>
            <p:ph sz="quarter" idx="10"/>
          </p:nvPr>
        </p:nvPicPr>
        <p:blipFill>
          <a:blip r:embed="rId2"/>
          <a:stretch>
            <a:fillRect/>
          </a:stretch>
        </p:blipFill>
        <p:spPr>
          <a:xfrm>
            <a:off x="628650" y="1839061"/>
            <a:ext cx="2739760" cy="2473325"/>
          </a:xfrm>
        </p:spPr>
      </p:pic>
      <p:sp>
        <p:nvSpPr>
          <p:cNvPr id="6" name="TextBox 5">
            <a:extLst>
              <a:ext uri="{FF2B5EF4-FFF2-40B4-BE49-F238E27FC236}">
                <a16:creationId xmlns:a16="http://schemas.microsoft.com/office/drawing/2014/main" id="{BB4287B6-D91D-8760-AB54-31CF9A8E252D}"/>
              </a:ext>
            </a:extLst>
          </p:cNvPr>
          <p:cNvSpPr txBox="1"/>
          <p:nvPr/>
        </p:nvSpPr>
        <p:spPr>
          <a:xfrm>
            <a:off x="3954966" y="1839061"/>
            <a:ext cx="4560384" cy="2862322"/>
          </a:xfrm>
          <a:prstGeom prst="rect">
            <a:avLst/>
          </a:prstGeom>
          <a:noFill/>
        </p:spPr>
        <p:txBody>
          <a:bodyPr wrap="square" rtlCol="0">
            <a:spAutoFit/>
          </a:bodyPr>
          <a:lstStyle/>
          <a:p>
            <a:pPr marL="285750" indent="-285750">
              <a:buFont typeface="Arial" panose="020B0604020202020204" pitchFamily="34" charset="0"/>
              <a:buChar char="•"/>
            </a:pPr>
            <a:r>
              <a:rPr lang="en-US" dirty="0"/>
              <a:t>Development a Media Interview Checklist</a:t>
            </a:r>
          </a:p>
          <a:p>
            <a:pPr marL="742950" lvl="1" indent="-285750">
              <a:buFont typeface="Arial" panose="020B0604020202020204" pitchFamily="34" charset="0"/>
              <a:buChar char="•"/>
            </a:pPr>
            <a:r>
              <a:rPr lang="en-US" dirty="0"/>
              <a:t>Newspaper</a:t>
            </a:r>
          </a:p>
          <a:p>
            <a:pPr marL="742950" lvl="1" indent="-285750">
              <a:buFont typeface="Arial" panose="020B0604020202020204" pitchFamily="34" charset="0"/>
              <a:buChar char="•"/>
            </a:pPr>
            <a:r>
              <a:rPr lang="en-US" dirty="0"/>
              <a:t>Television</a:t>
            </a:r>
          </a:p>
          <a:p>
            <a:pPr marL="742950" lvl="1" indent="-285750">
              <a:buFont typeface="Arial" panose="020B0604020202020204" pitchFamily="34" charset="0"/>
              <a:buChar char="•"/>
            </a:pPr>
            <a:r>
              <a:rPr lang="en-US" dirty="0"/>
              <a:t>Radio</a:t>
            </a:r>
          </a:p>
          <a:p>
            <a:pPr marL="742950" lvl="1" indent="-285750">
              <a:buFont typeface="Arial" panose="020B0604020202020204" pitchFamily="34" charset="0"/>
              <a:buChar char="•"/>
            </a:pPr>
            <a:r>
              <a:rPr lang="en-US" dirty="0"/>
              <a:t>Virtual – zoom</a:t>
            </a:r>
          </a:p>
          <a:p>
            <a:pPr marL="285750" indent="-285750">
              <a:buFont typeface="Arial" panose="020B0604020202020204" pitchFamily="34" charset="0"/>
              <a:buChar char="•"/>
            </a:pPr>
            <a:r>
              <a:rPr lang="en-US" dirty="0"/>
              <a:t>Write your own sound bites</a:t>
            </a:r>
          </a:p>
          <a:p>
            <a:pPr marL="285750" indent="-285750">
              <a:buFont typeface="Arial" panose="020B0604020202020204" pitchFamily="34" charset="0"/>
              <a:buChar char="•"/>
            </a:pPr>
            <a:r>
              <a:rPr lang="en-US" dirty="0"/>
              <a:t>Draft Press Releases &amp; Letters to Editor</a:t>
            </a:r>
          </a:p>
          <a:p>
            <a:pPr marL="285750" indent="-285750">
              <a:buFont typeface="Arial" panose="020B0604020202020204" pitchFamily="34" charset="0"/>
              <a:buChar char="•"/>
            </a:pPr>
            <a:r>
              <a:rPr lang="en-US" dirty="0"/>
              <a:t>Practice being interviewed</a:t>
            </a:r>
          </a:p>
          <a:p>
            <a:pPr marL="285750" indent="-285750">
              <a:buFont typeface="Arial" panose="020B0604020202020204" pitchFamily="34" charset="0"/>
              <a:buChar char="•"/>
            </a:pPr>
            <a:r>
              <a:rPr lang="en-US" dirty="0"/>
              <a:t>Distribute spokesperson headshot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83368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lanning for Change: A Flooring Retailer's Viewpoint | Floor Trends Magazine">
            <a:extLst>
              <a:ext uri="{FF2B5EF4-FFF2-40B4-BE49-F238E27FC236}">
                <a16:creationId xmlns:a16="http://schemas.microsoft.com/office/drawing/2014/main" id="{8300B118-F56E-5F3B-C199-8DDE595402BE}"/>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442128" y="925746"/>
            <a:ext cx="4259744" cy="26031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C2334D-9A70-2C7A-E2C6-580D2170AF64}"/>
              </a:ext>
            </a:extLst>
          </p:cNvPr>
          <p:cNvSpPr txBox="1"/>
          <p:nvPr/>
        </p:nvSpPr>
        <p:spPr>
          <a:xfrm>
            <a:off x="535259" y="3947532"/>
            <a:ext cx="8207297" cy="369332"/>
          </a:xfrm>
          <a:prstGeom prst="rect">
            <a:avLst/>
          </a:prstGeom>
          <a:noFill/>
        </p:spPr>
        <p:txBody>
          <a:bodyPr wrap="square" rtlCol="0">
            <a:spAutoFit/>
          </a:bodyPr>
          <a:lstStyle/>
          <a:p>
            <a:r>
              <a:rPr lang="en-US" dirty="0"/>
              <a:t>A crisis management plan template has been included in the session materials</a:t>
            </a:r>
          </a:p>
        </p:txBody>
      </p:sp>
    </p:spTree>
    <p:extLst>
      <p:ext uri="{BB962C8B-B14F-4D97-AF65-F5344CB8AC3E}">
        <p14:creationId xmlns:p14="http://schemas.microsoft.com/office/powerpoint/2010/main" val="289357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D11B-82E3-E16A-8AC7-F1C33B85AF33}"/>
              </a:ext>
            </a:extLst>
          </p:cNvPr>
          <p:cNvSpPr>
            <a:spLocks noGrp="1"/>
          </p:cNvSpPr>
          <p:nvPr>
            <p:ph type="title"/>
          </p:nvPr>
        </p:nvSpPr>
        <p:spPr>
          <a:xfrm>
            <a:off x="628650" y="771100"/>
            <a:ext cx="7886700" cy="1357952"/>
          </a:xfrm>
        </p:spPr>
        <p:txBody>
          <a:bodyPr/>
          <a:lstStyle/>
          <a:p>
            <a:r>
              <a:rPr lang="en-US" sz="2800" dirty="0"/>
              <a:t>Shelly Maharry, MPA</a:t>
            </a:r>
            <a:br>
              <a:rPr lang="en-US" sz="2800" dirty="0"/>
            </a:br>
            <a:r>
              <a:rPr lang="en-US" sz="2800" dirty="0"/>
              <a:t>President and CEO</a:t>
            </a:r>
            <a:br>
              <a:rPr lang="en-US" dirty="0"/>
            </a:br>
            <a:endParaRPr lang="en-US" dirty="0"/>
          </a:p>
        </p:txBody>
      </p:sp>
      <p:pic>
        <p:nvPicPr>
          <p:cNvPr id="5" name="Content Placeholder 4" descr="A person in a blue dress&#10;&#10;Description automatically generated">
            <a:extLst>
              <a:ext uri="{FF2B5EF4-FFF2-40B4-BE49-F238E27FC236}">
                <a16:creationId xmlns:a16="http://schemas.microsoft.com/office/drawing/2014/main" id="{55ADBB99-68A2-BE04-7407-1268D7BA1049}"/>
              </a:ext>
            </a:extLst>
          </p:cNvPr>
          <p:cNvPicPr>
            <a:picLocks noGrp="1" noChangeAspect="1"/>
          </p:cNvPicPr>
          <p:nvPr>
            <p:ph sz="quarter" idx="10"/>
          </p:nvPr>
        </p:nvPicPr>
        <p:blipFill>
          <a:blip r:embed="rId2"/>
          <a:stretch>
            <a:fillRect/>
          </a:stretch>
        </p:blipFill>
        <p:spPr>
          <a:xfrm>
            <a:off x="1263946" y="1777786"/>
            <a:ext cx="1648480" cy="2473325"/>
          </a:xfrm>
        </p:spPr>
      </p:pic>
      <p:pic>
        <p:nvPicPr>
          <p:cNvPr id="7" name="Picture 6" descr="A picture containing text, device&#10;&#10;Description automatically generated">
            <a:extLst>
              <a:ext uri="{FF2B5EF4-FFF2-40B4-BE49-F238E27FC236}">
                <a16:creationId xmlns:a16="http://schemas.microsoft.com/office/drawing/2014/main" id="{51B51855-512A-CA27-2938-6A4CAA813F61}"/>
              </a:ext>
            </a:extLst>
          </p:cNvPr>
          <p:cNvPicPr>
            <a:picLocks noChangeAspect="1"/>
          </p:cNvPicPr>
          <p:nvPr/>
        </p:nvPicPr>
        <p:blipFill>
          <a:blip r:embed="rId3"/>
          <a:stretch>
            <a:fillRect/>
          </a:stretch>
        </p:blipFill>
        <p:spPr>
          <a:xfrm>
            <a:off x="4258102" y="1308102"/>
            <a:ext cx="3688335" cy="1408179"/>
          </a:xfrm>
          <a:prstGeom prst="rect">
            <a:avLst/>
          </a:prstGeom>
        </p:spPr>
      </p:pic>
      <p:pic>
        <p:nvPicPr>
          <p:cNvPr id="1026" name="Picture 2" descr="University of Iowa Hospitals and Clinics - Wikipedia">
            <a:extLst>
              <a:ext uri="{FF2B5EF4-FFF2-40B4-BE49-F238E27FC236}">
                <a16:creationId xmlns:a16="http://schemas.microsoft.com/office/drawing/2014/main" id="{7AC186C1-20D8-F931-E572-6539D672E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006" y="2794092"/>
            <a:ext cx="3438525" cy="117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09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F992D2E-1010-056C-CA41-B1B7EB3FE8FD}"/>
              </a:ext>
            </a:extLst>
          </p:cNvPr>
          <p:cNvPicPr>
            <a:picLocks noGrp="1" noChangeAspect="1"/>
          </p:cNvPicPr>
          <p:nvPr>
            <p:ph sz="quarter" idx="11"/>
          </p:nvPr>
        </p:nvPicPr>
        <p:blipFill>
          <a:blip r:embed="rId2"/>
          <a:stretch>
            <a:fillRect/>
          </a:stretch>
        </p:blipFill>
        <p:spPr>
          <a:xfrm>
            <a:off x="1501698" y="959006"/>
            <a:ext cx="5984487" cy="3230408"/>
          </a:xfrm>
        </p:spPr>
      </p:pic>
    </p:spTree>
    <p:extLst>
      <p:ext uri="{BB962C8B-B14F-4D97-AF65-F5344CB8AC3E}">
        <p14:creationId xmlns:p14="http://schemas.microsoft.com/office/powerpoint/2010/main" val="244690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A78D-23B5-2132-88C8-AF8770909F81}"/>
              </a:ext>
            </a:extLst>
          </p:cNvPr>
          <p:cNvSpPr>
            <a:spLocks noGrp="1"/>
          </p:cNvSpPr>
          <p:nvPr>
            <p:ph type="title"/>
          </p:nvPr>
        </p:nvSpPr>
        <p:spPr/>
        <p:txBody>
          <a:bodyPr/>
          <a:lstStyle/>
          <a:p>
            <a:r>
              <a:rPr lang="en-US" dirty="0"/>
              <a:t>Best Practices: When “it” hits the fan</a:t>
            </a:r>
          </a:p>
        </p:txBody>
      </p:sp>
      <p:sp>
        <p:nvSpPr>
          <p:cNvPr id="3" name="Content Placeholder 2">
            <a:extLst>
              <a:ext uri="{FF2B5EF4-FFF2-40B4-BE49-F238E27FC236}">
                <a16:creationId xmlns:a16="http://schemas.microsoft.com/office/drawing/2014/main" id="{D0E0E98D-BEC2-2C7A-75AF-B569B7C81C4F}"/>
              </a:ext>
            </a:extLst>
          </p:cNvPr>
          <p:cNvSpPr>
            <a:spLocks noGrp="1"/>
          </p:cNvSpPr>
          <p:nvPr>
            <p:ph sz="quarter" idx="10"/>
          </p:nvPr>
        </p:nvSpPr>
        <p:spPr>
          <a:xfrm>
            <a:off x="628650" y="1779588"/>
            <a:ext cx="7886700" cy="2673466"/>
          </a:xfrm>
        </p:spPr>
        <p:txBody>
          <a:bodyPr/>
          <a:lstStyle/>
          <a:p>
            <a:r>
              <a:rPr lang="en-US" dirty="0"/>
              <a:t>Get the Facts; Activate your Plan</a:t>
            </a:r>
          </a:p>
          <a:p>
            <a:r>
              <a:rPr lang="en-US" dirty="0"/>
              <a:t>Show Concern</a:t>
            </a:r>
          </a:p>
          <a:p>
            <a:r>
              <a:rPr lang="en-US" dirty="0"/>
              <a:t>Take Control and Define Success</a:t>
            </a:r>
          </a:p>
          <a:p>
            <a:r>
              <a:rPr lang="en-US" dirty="0"/>
              <a:t>Communication!  Be seen and heard</a:t>
            </a:r>
          </a:p>
          <a:p>
            <a:r>
              <a:rPr lang="en-US" dirty="0"/>
              <a:t>Set Priorities and Take Action</a:t>
            </a:r>
          </a:p>
          <a:p>
            <a:r>
              <a:rPr lang="en-US" dirty="0"/>
              <a:t>Ask for help when you need it</a:t>
            </a:r>
          </a:p>
          <a:p>
            <a:endParaRPr lang="en-US" dirty="0"/>
          </a:p>
        </p:txBody>
      </p:sp>
      <p:pic>
        <p:nvPicPr>
          <p:cNvPr id="7" name="Picture 6">
            <a:extLst>
              <a:ext uri="{FF2B5EF4-FFF2-40B4-BE49-F238E27FC236}">
                <a16:creationId xmlns:a16="http://schemas.microsoft.com/office/drawing/2014/main" id="{81AD58AF-685A-70F1-4972-EF9E8CD4D4FA}"/>
              </a:ext>
            </a:extLst>
          </p:cNvPr>
          <p:cNvPicPr>
            <a:picLocks noChangeAspect="1"/>
          </p:cNvPicPr>
          <p:nvPr/>
        </p:nvPicPr>
        <p:blipFill>
          <a:blip r:embed="rId2"/>
          <a:stretch>
            <a:fillRect/>
          </a:stretch>
        </p:blipFill>
        <p:spPr>
          <a:xfrm>
            <a:off x="5172095" y="1621307"/>
            <a:ext cx="2076184" cy="2595231"/>
          </a:xfrm>
          <a:prstGeom prst="rect">
            <a:avLst/>
          </a:prstGeom>
        </p:spPr>
      </p:pic>
    </p:spTree>
    <p:extLst>
      <p:ext uri="{BB962C8B-B14F-4D97-AF65-F5344CB8AC3E}">
        <p14:creationId xmlns:p14="http://schemas.microsoft.com/office/powerpoint/2010/main" val="1657728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0319-1766-B264-A732-4940B3D76562}"/>
              </a:ext>
            </a:extLst>
          </p:cNvPr>
          <p:cNvSpPr>
            <a:spLocks noGrp="1"/>
          </p:cNvSpPr>
          <p:nvPr>
            <p:ph type="title"/>
          </p:nvPr>
        </p:nvSpPr>
        <p:spPr>
          <a:xfrm>
            <a:off x="289932" y="635956"/>
            <a:ext cx="8225418" cy="978605"/>
          </a:xfrm>
        </p:spPr>
        <p:txBody>
          <a:bodyPr/>
          <a:lstStyle/>
          <a:p>
            <a:r>
              <a:rPr lang="en-US" sz="2800" b="1" dirty="0"/>
              <a:t>10 Reasons why your organization needs a crisis management plan:</a:t>
            </a:r>
          </a:p>
        </p:txBody>
      </p:sp>
      <p:pic>
        <p:nvPicPr>
          <p:cNvPr id="5" name="Content Placeholder 4">
            <a:extLst>
              <a:ext uri="{FF2B5EF4-FFF2-40B4-BE49-F238E27FC236}">
                <a16:creationId xmlns:a16="http://schemas.microsoft.com/office/drawing/2014/main" id="{1A251255-24C6-2C22-EFA1-CF8EBE1827A7}"/>
              </a:ext>
            </a:extLst>
          </p:cNvPr>
          <p:cNvPicPr>
            <a:picLocks noGrp="1" noChangeAspect="1"/>
          </p:cNvPicPr>
          <p:nvPr>
            <p:ph sz="quarter" idx="10"/>
          </p:nvPr>
        </p:nvPicPr>
        <p:blipFill>
          <a:blip r:embed="rId2"/>
          <a:stretch>
            <a:fillRect/>
          </a:stretch>
        </p:blipFill>
        <p:spPr>
          <a:xfrm>
            <a:off x="394010" y="1747025"/>
            <a:ext cx="1994327" cy="2119313"/>
          </a:xfrm>
        </p:spPr>
      </p:pic>
      <p:sp>
        <p:nvSpPr>
          <p:cNvPr id="6" name="TextBox 5">
            <a:extLst>
              <a:ext uri="{FF2B5EF4-FFF2-40B4-BE49-F238E27FC236}">
                <a16:creationId xmlns:a16="http://schemas.microsoft.com/office/drawing/2014/main" id="{F435FAA4-D19B-CBC1-026C-123E5C544061}"/>
              </a:ext>
            </a:extLst>
          </p:cNvPr>
          <p:cNvSpPr txBox="1"/>
          <p:nvPr/>
        </p:nvSpPr>
        <p:spPr>
          <a:xfrm>
            <a:off x="2608110" y="1487352"/>
            <a:ext cx="6141880" cy="3693319"/>
          </a:xfrm>
          <a:prstGeom prst="rect">
            <a:avLst/>
          </a:prstGeom>
          <a:noFill/>
        </p:spPr>
        <p:txBody>
          <a:bodyPr wrap="square" rtlCol="0">
            <a:spAutoFit/>
          </a:bodyPr>
          <a:lstStyle/>
          <a:p>
            <a:pPr marL="342900" indent="-342900">
              <a:buAutoNum type="arabicPeriod"/>
            </a:pPr>
            <a:r>
              <a:rPr lang="en-US" dirty="0"/>
              <a:t>Creates a team approach to identifying vulnerabilities</a:t>
            </a:r>
          </a:p>
          <a:p>
            <a:pPr marL="342900" indent="-342900">
              <a:buAutoNum type="arabicPeriod"/>
            </a:pPr>
            <a:r>
              <a:rPr lang="en-US" dirty="0"/>
              <a:t>Selects the best person to speak for the organization</a:t>
            </a:r>
          </a:p>
          <a:p>
            <a:pPr marL="342900" indent="-342900">
              <a:buAutoNum type="arabicPeriod"/>
            </a:pPr>
            <a:r>
              <a:rPr lang="en-US" dirty="0"/>
              <a:t>Provides a safe space for staff and board to practice</a:t>
            </a:r>
          </a:p>
          <a:p>
            <a:pPr marL="342900" indent="-342900">
              <a:buAutoNum type="arabicPeriod"/>
            </a:pPr>
            <a:r>
              <a:rPr lang="en-US" dirty="0"/>
              <a:t>Forms the dedicated Crisis Management Team</a:t>
            </a:r>
          </a:p>
          <a:p>
            <a:pPr marL="342900" indent="-342900">
              <a:buAutoNum type="arabicPeriod"/>
            </a:pPr>
            <a:r>
              <a:rPr lang="en-US" dirty="0"/>
              <a:t>Creates Communication Tools in advance</a:t>
            </a:r>
          </a:p>
          <a:p>
            <a:pPr marL="342900" indent="-342900">
              <a:buAutoNum type="arabicPeriod"/>
            </a:pPr>
            <a:r>
              <a:rPr lang="en-US" dirty="0"/>
              <a:t>Allows the organization to demonstrate preparedness</a:t>
            </a:r>
          </a:p>
          <a:p>
            <a:pPr marL="342900" indent="-342900">
              <a:buAutoNum type="arabicPeriod"/>
            </a:pPr>
            <a:r>
              <a:rPr lang="en-US" dirty="0"/>
              <a:t>Develop CEO Leadership</a:t>
            </a:r>
          </a:p>
          <a:p>
            <a:pPr marL="342900" indent="-342900">
              <a:buAutoNum type="arabicPeriod"/>
            </a:pPr>
            <a:r>
              <a:rPr lang="en-US" dirty="0"/>
              <a:t>Positive for Board Recruitment</a:t>
            </a:r>
          </a:p>
          <a:p>
            <a:pPr marL="342900" indent="-342900">
              <a:buAutoNum type="arabicPeriod"/>
            </a:pPr>
            <a:r>
              <a:rPr lang="en-US" dirty="0"/>
              <a:t>Reinforces staff confidence in organizational leadership</a:t>
            </a:r>
          </a:p>
          <a:p>
            <a:pPr marL="342900" indent="-342900">
              <a:buAutoNum type="arabicPeriod"/>
            </a:pPr>
            <a:r>
              <a:rPr lang="en-US" dirty="0"/>
              <a:t>It’s not if, but when a crisis will happen.</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500869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nline Media 12" title="Tylenol Crisis Management">
            <a:hlinkClick r:id="" action="ppaction://media"/>
            <a:extLst>
              <a:ext uri="{FF2B5EF4-FFF2-40B4-BE49-F238E27FC236}">
                <a16:creationId xmlns:a16="http://schemas.microsoft.com/office/drawing/2014/main" id="{B4D3EDBC-C165-25E8-B009-344A6A41E946}"/>
              </a:ext>
            </a:extLst>
          </p:cNvPr>
          <p:cNvPicPr>
            <a:picLocks noRot="1" noChangeAspect="1"/>
          </p:cNvPicPr>
          <p:nvPr>
            <a:videoFile r:link="rId1"/>
          </p:nvPr>
        </p:nvPicPr>
        <p:blipFill>
          <a:blip r:embed="rId3"/>
          <a:stretch>
            <a:fillRect/>
          </a:stretch>
        </p:blipFill>
        <p:spPr>
          <a:xfrm>
            <a:off x="1538287" y="857702"/>
            <a:ext cx="6067425" cy="3428095"/>
          </a:xfrm>
          <a:prstGeom prst="rect">
            <a:avLst/>
          </a:prstGeom>
        </p:spPr>
      </p:pic>
    </p:spTree>
    <p:extLst>
      <p:ext uri="{BB962C8B-B14F-4D97-AF65-F5344CB8AC3E}">
        <p14:creationId xmlns:p14="http://schemas.microsoft.com/office/powerpoint/2010/main" val="4769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4C8B18-3802-9C5C-6083-01D5866F34EA}"/>
              </a:ext>
            </a:extLst>
          </p:cNvPr>
          <p:cNvPicPr>
            <a:picLocks noChangeAspect="1"/>
          </p:cNvPicPr>
          <p:nvPr/>
        </p:nvPicPr>
        <p:blipFill>
          <a:blip r:embed="rId2"/>
          <a:stretch>
            <a:fillRect/>
          </a:stretch>
        </p:blipFill>
        <p:spPr>
          <a:xfrm>
            <a:off x="145740" y="842490"/>
            <a:ext cx="2580230" cy="651162"/>
          </a:xfrm>
          <a:prstGeom prst="rect">
            <a:avLst/>
          </a:prstGeom>
        </p:spPr>
      </p:pic>
      <p:pic>
        <p:nvPicPr>
          <p:cNvPr id="7" name="Picture 6">
            <a:extLst>
              <a:ext uri="{FF2B5EF4-FFF2-40B4-BE49-F238E27FC236}">
                <a16:creationId xmlns:a16="http://schemas.microsoft.com/office/drawing/2014/main" id="{E7B96252-B0ED-6AA4-8D0B-C88B025E22E1}"/>
              </a:ext>
            </a:extLst>
          </p:cNvPr>
          <p:cNvPicPr>
            <a:picLocks noChangeAspect="1"/>
          </p:cNvPicPr>
          <p:nvPr/>
        </p:nvPicPr>
        <p:blipFill>
          <a:blip r:embed="rId3"/>
          <a:stretch>
            <a:fillRect/>
          </a:stretch>
        </p:blipFill>
        <p:spPr>
          <a:xfrm>
            <a:off x="61546" y="1513252"/>
            <a:ext cx="4692340" cy="393763"/>
          </a:xfrm>
          <a:prstGeom prst="rect">
            <a:avLst/>
          </a:prstGeom>
        </p:spPr>
      </p:pic>
      <p:pic>
        <p:nvPicPr>
          <p:cNvPr id="9" name="Picture 8">
            <a:extLst>
              <a:ext uri="{FF2B5EF4-FFF2-40B4-BE49-F238E27FC236}">
                <a16:creationId xmlns:a16="http://schemas.microsoft.com/office/drawing/2014/main" id="{BDB45D8E-AD95-6A96-70AA-363E2DC59850}"/>
              </a:ext>
            </a:extLst>
          </p:cNvPr>
          <p:cNvPicPr>
            <a:picLocks noChangeAspect="1"/>
          </p:cNvPicPr>
          <p:nvPr/>
        </p:nvPicPr>
        <p:blipFill>
          <a:blip r:embed="rId4"/>
          <a:stretch>
            <a:fillRect/>
          </a:stretch>
        </p:blipFill>
        <p:spPr>
          <a:xfrm>
            <a:off x="61546" y="2264861"/>
            <a:ext cx="4974116" cy="544732"/>
          </a:xfrm>
          <a:prstGeom prst="rect">
            <a:avLst/>
          </a:prstGeom>
        </p:spPr>
      </p:pic>
      <p:pic>
        <p:nvPicPr>
          <p:cNvPr id="11" name="Picture 10">
            <a:extLst>
              <a:ext uri="{FF2B5EF4-FFF2-40B4-BE49-F238E27FC236}">
                <a16:creationId xmlns:a16="http://schemas.microsoft.com/office/drawing/2014/main" id="{D792BAEF-8D9E-F19D-89BE-4B161489DBC0}"/>
              </a:ext>
            </a:extLst>
          </p:cNvPr>
          <p:cNvPicPr>
            <a:picLocks noChangeAspect="1"/>
          </p:cNvPicPr>
          <p:nvPr/>
        </p:nvPicPr>
        <p:blipFill>
          <a:blip r:embed="rId5"/>
          <a:stretch>
            <a:fillRect/>
          </a:stretch>
        </p:blipFill>
        <p:spPr>
          <a:xfrm>
            <a:off x="120160" y="2913310"/>
            <a:ext cx="4915501" cy="1277690"/>
          </a:xfrm>
          <a:prstGeom prst="rect">
            <a:avLst/>
          </a:prstGeom>
        </p:spPr>
      </p:pic>
      <p:pic>
        <p:nvPicPr>
          <p:cNvPr id="13" name="Picture 12">
            <a:extLst>
              <a:ext uri="{FF2B5EF4-FFF2-40B4-BE49-F238E27FC236}">
                <a16:creationId xmlns:a16="http://schemas.microsoft.com/office/drawing/2014/main" id="{EBE479D3-C065-5381-7260-87044A70E2C8}"/>
              </a:ext>
            </a:extLst>
          </p:cNvPr>
          <p:cNvPicPr>
            <a:picLocks noChangeAspect="1"/>
          </p:cNvPicPr>
          <p:nvPr/>
        </p:nvPicPr>
        <p:blipFill>
          <a:blip r:embed="rId6"/>
          <a:stretch>
            <a:fillRect/>
          </a:stretch>
        </p:blipFill>
        <p:spPr>
          <a:xfrm>
            <a:off x="5243426" y="1294894"/>
            <a:ext cx="2464719" cy="321944"/>
          </a:xfrm>
          <a:prstGeom prst="rect">
            <a:avLst/>
          </a:prstGeom>
        </p:spPr>
      </p:pic>
      <p:pic>
        <p:nvPicPr>
          <p:cNvPr id="15" name="Picture 14">
            <a:extLst>
              <a:ext uri="{FF2B5EF4-FFF2-40B4-BE49-F238E27FC236}">
                <a16:creationId xmlns:a16="http://schemas.microsoft.com/office/drawing/2014/main" id="{1C0CA15C-5F48-4003-F360-18AF64280282}"/>
              </a:ext>
            </a:extLst>
          </p:cNvPr>
          <p:cNvPicPr>
            <a:picLocks noChangeAspect="1"/>
          </p:cNvPicPr>
          <p:nvPr/>
        </p:nvPicPr>
        <p:blipFill>
          <a:blip r:embed="rId7"/>
          <a:stretch>
            <a:fillRect/>
          </a:stretch>
        </p:blipFill>
        <p:spPr>
          <a:xfrm>
            <a:off x="5243426" y="1701617"/>
            <a:ext cx="3304001" cy="434407"/>
          </a:xfrm>
          <a:prstGeom prst="rect">
            <a:avLst/>
          </a:prstGeom>
        </p:spPr>
      </p:pic>
      <p:pic>
        <p:nvPicPr>
          <p:cNvPr id="19" name="Picture 18">
            <a:extLst>
              <a:ext uri="{FF2B5EF4-FFF2-40B4-BE49-F238E27FC236}">
                <a16:creationId xmlns:a16="http://schemas.microsoft.com/office/drawing/2014/main" id="{E5BA4CAD-413D-EDA4-61FE-68CFAEE660F6}"/>
              </a:ext>
            </a:extLst>
          </p:cNvPr>
          <p:cNvPicPr>
            <a:picLocks noChangeAspect="1"/>
          </p:cNvPicPr>
          <p:nvPr/>
        </p:nvPicPr>
        <p:blipFill>
          <a:blip r:embed="rId8"/>
          <a:stretch>
            <a:fillRect/>
          </a:stretch>
        </p:blipFill>
        <p:spPr>
          <a:xfrm>
            <a:off x="5290317" y="2220804"/>
            <a:ext cx="3566333" cy="1970196"/>
          </a:xfrm>
          <a:prstGeom prst="rect">
            <a:avLst/>
          </a:prstGeom>
        </p:spPr>
      </p:pic>
      <p:sp>
        <p:nvSpPr>
          <p:cNvPr id="20" name="Rectangle 19">
            <a:extLst>
              <a:ext uri="{FF2B5EF4-FFF2-40B4-BE49-F238E27FC236}">
                <a16:creationId xmlns:a16="http://schemas.microsoft.com/office/drawing/2014/main" id="{1E22D1A5-FBD0-6CF7-BD8C-0BD2CAD6B2DC}"/>
              </a:ext>
            </a:extLst>
          </p:cNvPr>
          <p:cNvSpPr/>
          <p:nvPr/>
        </p:nvSpPr>
        <p:spPr>
          <a:xfrm>
            <a:off x="1891810" y="3886200"/>
            <a:ext cx="1708640" cy="408517"/>
          </a:xfrm>
          <a:prstGeom prst="rect">
            <a:avLst/>
          </a:prstGeom>
          <a:solidFill>
            <a:srgbClr val="7030A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highlight>
                <a:srgbClr val="FFFF00"/>
              </a:highlight>
            </a:endParaRPr>
          </a:p>
        </p:txBody>
      </p:sp>
      <p:sp>
        <p:nvSpPr>
          <p:cNvPr id="21" name="TextBox 20">
            <a:extLst>
              <a:ext uri="{FF2B5EF4-FFF2-40B4-BE49-F238E27FC236}">
                <a16:creationId xmlns:a16="http://schemas.microsoft.com/office/drawing/2014/main" id="{E256A8FA-A659-9714-AFF3-129224D20102}"/>
              </a:ext>
            </a:extLst>
          </p:cNvPr>
          <p:cNvSpPr txBox="1"/>
          <p:nvPr/>
        </p:nvSpPr>
        <p:spPr>
          <a:xfrm>
            <a:off x="2019138" y="3896809"/>
            <a:ext cx="1708640" cy="369332"/>
          </a:xfrm>
          <a:prstGeom prst="rect">
            <a:avLst/>
          </a:prstGeom>
          <a:noFill/>
        </p:spPr>
        <p:txBody>
          <a:bodyPr wrap="square" rtlCol="0">
            <a:spAutoFit/>
          </a:bodyPr>
          <a:lstStyle/>
          <a:p>
            <a:r>
              <a:rPr lang="en-US" b="1" dirty="0">
                <a:solidFill>
                  <a:schemeClr val="bg1"/>
                </a:solidFill>
              </a:rPr>
              <a:t>“</a:t>
            </a:r>
            <a:r>
              <a:rPr lang="en-US" b="1" i="1" dirty="0">
                <a:solidFill>
                  <a:schemeClr val="bg1"/>
                </a:solidFill>
              </a:rPr>
              <a:t>Negligence</a:t>
            </a:r>
            <a:r>
              <a:rPr lang="en-US" b="1" dirty="0">
                <a:solidFill>
                  <a:schemeClr val="bg1"/>
                </a:solidFill>
              </a:rPr>
              <a:t>”</a:t>
            </a:r>
          </a:p>
        </p:txBody>
      </p:sp>
      <p:sp>
        <p:nvSpPr>
          <p:cNvPr id="22" name="Rectangle 21">
            <a:extLst>
              <a:ext uri="{FF2B5EF4-FFF2-40B4-BE49-F238E27FC236}">
                <a16:creationId xmlns:a16="http://schemas.microsoft.com/office/drawing/2014/main" id="{069A1F8C-7D3B-BBFA-50B6-8C190DF5E572}"/>
              </a:ext>
            </a:extLst>
          </p:cNvPr>
          <p:cNvSpPr/>
          <p:nvPr/>
        </p:nvSpPr>
        <p:spPr>
          <a:xfrm>
            <a:off x="5290318" y="2401076"/>
            <a:ext cx="3257110" cy="408517"/>
          </a:xfrm>
          <a:prstGeom prst="rect">
            <a:avLst/>
          </a:prstGeom>
          <a:solidFill>
            <a:srgbClr val="7030A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highlight>
                <a:srgbClr val="FFFF00"/>
              </a:highlight>
            </a:endParaRPr>
          </a:p>
        </p:txBody>
      </p:sp>
      <p:sp>
        <p:nvSpPr>
          <p:cNvPr id="23" name="TextBox 22">
            <a:extLst>
              <a:ext uri="{FF2B5EF4-FFF2-40B4-BE49-F238E27FC236}">
                <a16:creationId xmlns:a16="http://schemas.microsoft.com/office/drawing/2014/main" id="{F3AED6DC-F306-3D63-1F8D-8682B6739DB5}"/>
              </a:ext>
            </a:extLst>
          </p:cNvPr>
          <p:cNvSpPr txBox="1"/>
          <p:nvPr/>
        </p:nvSpPr>
        <p:spPr>
          <a:xfrm>
            <a:off x="5243426" y="2405376"/>
            <a:ext cx="4426837" cy="338554"/>
          </a:xfrm>
          <a:prstGeom prst="rect">
            <a:avLst/>
          </a:prstGeom>
          <a:noFill/>
        </p:spPr>
        <p:txBody>
          <a:bodyPr wrap="square" rtlCol="0">
            <a:spAutoFit/>
          </a:bodyPr>
          <a:lstStyle/>
          <a:p>
            <a:r>
              <a:rPr lang="en-US" sz="1600" b="1" i="1" dirty="0">
                <a:solidFill>
                  <a:schemeClr val="bg1"/>
                </a:solidFill>
              </a:rPr>
              <a:t>“We understand the serious nature”</a:t>
            </a:r>
          </a:p>
        </p:txBody>
      </p:sp>
      <p:sp>
        <p:nvSpPr>
          <p:cNvPr id="24" name="Rectangle 23">
            <a:extLst>
              <a:ext uri="{FF2B5EF4-FFF2-40B4-BE49-F238E27FC236}">
                <a16:creationId xmlns:a16="http://schemas.microsoft.com/office/drawing/2014/main" id="{0C021440-04C4-93F1-D5B1-671BD7D75645}"/>
              </a:ext>
            </a:extLst>
          </p:cNvPr>
          <p:cNvSpPr/>
          <p:nvPr/>
        </p:nvSpPr>
        <p:spPr>
          <a:xfrm>
            <a:off x="5694790" y="3272339"/>
            <a:ext cx="2410985" cy="307777"/>
          </a:xfrm>
          <a:prstGeom prst="rect">
            <a:avLst/>
          </a:prstGeom>
          <a:solidFill>
            <a:srgbClr val="7030A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highlight>
                <a:srgbClr val="FFFF00"/>
              </a:highlight>
            </a:endParaRPr>
          </a:p>
        </p:txBody>
      </p:sp>
      <p:sp>
        <p:nvSpPr>
          <p:cNvPr id="25" name="TextBox 24">
            <a:extLst>
              <a:ext uri="{FF2B5EF4-FFF2-40B4-BE49-F238E27FC236}">
                <a16:creationId xmlns:a16="http://schemas.microsoft.com/office/drawing/2014/main" id="{2F14B838-E473-A486-E935-BE6352CA02BA}"/>
              </a:ext>
            </a:extLst>
          </p:cNvPr>
          <p:cNvSpPr txBox="1"/>
          <p:nvPr/>
        </p:nvSpPr>
        <p:spPr>
          <a:xfrm>
            <a:off x="5892356" y="3272339"/>
            <a:ext cx="4426837" cy="307777"/>
          </a:xfrm>
          <a:prstGeom prst="rect">
            <a:avLst/>
          </a:prstGeom>
          <a:noFill/>
        </p:spPr>
        <p:txBody>
          <a:bodyPr wrap="square" rtlCol="0">
            <a:spAutoFit/>
          </a:bodyPr>
          <a:lstStyle/>
          <a:p>
            <a:r>
              <a:rPr lang="en-US" sz="1400" b="1" i="1" dirty="0">
                <a:solidFill>
                  <a:schemeClr val="bg1"/>
                </a:solidFill>
              </a:rPr>
              <a:t>“tightening the process”</a:t>
            </a:r>
          </a:p>
        </p:txBody>
      </p:sp>
    </p:spTree>
    <p:extLst>
      <p:ext uri="{BB962C8B-B14F-4D97-AF65-F5344CB8AC3E}">
        <p14:creationId xmlns:p14="http://schemas.microsoft.com/office/powerpoint/2010/main" val="233254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6C6B2846-107A-DF6B-2550-F584488C9C8E}"/>
              </a:ext>
            </a:extLst>
          </p:cNvPr>
          <p:cNvPicPr>
            <a:picLocks noChangeAspect="1"/>
          </p:cNvPicPr>
          <p:nvPr/>
        </p:nvPicPr>
        <p:blipFill>
          <a:blip r:embed="rId2"/>
          <a:stretch>
            <a:fillRect/>
          </a:stretch>
        </p:blipFill>
        <p:spPr>
          <a:xfrm>
            <a:off x="388326" y="936380"/>
            <a:ext cx="3588767" cy="1677865"/>
          </a:xfrm>
          <a:prstGeom prst="rect">
            <a:avLst/>
          </a:prstGeom>
        </p:spPr>
      </p:pic>
      <p:sp>
        <p:nvSpPr>
          <p:cNvPr id="8" name="TextBox 7">
            <a:extLst>
              <a:ext uri="{FF2B5EF4-FFF2-40B4-BE49-F238E27FC236}">
                <a16:creationId xmlns:a16="http://schemas.microsoft.com/office/drawing/2014/main" id="{2F90CD9A-7713-1ACC-2171-8214E69D6B6A}"/>
              </a:ext>
            </a:extLst>
          </p:cNvPr>
          <p:cNvSpPr txBox="1"/>
          <p:nvPr/>
        </p:nvSpPr>
        <p:spPr>
          <a:xfrm>
            <a:off x="289432" y="2614245"/>
            <a:ext cx="3786554" cy="369332"/>
          </a:xfrm>
          <a:prstGeom prst="rect">
            <a:avLst/>
          </a:prstGeom>
          <a:noFill/>
        </p:spPr>
        <p:txBody>
          <a:bodyPr wrap="square" rtlCol="0">
            <a:spAutoFit/>
          </a:bodyPr>
          <a:lstStyle/>
          <a:p>
            <a:r>
              <a:rPr lang="en-US" dirty="0"/>
              <a:t>“13-year theft scheme”</a:t>
            </a:r>
          </a:p>
        </p:txBody>
      </p:sp>
      <p:pic>
        <p:nvPicPr>
          <p:cNvPr id="12" name="Picture 11" descr="Graphical user interface, application&#10;&#10;Description automatically generated">
            <a:extLst>
              <a:ext uri="{FF2B5EF4-FFF2-40B4-BE49-F238E27FC236}">
                <a16:creationId xmlns:a16="http://schemas.microsoft.com/office/drawing/2014/main" id="{88A55F7A-C81B-EC16-1E71-A3A791C74D8E}"/>
              </a:ext>
            </a:extLst>
          </p:cNvPr>
          <p:cNvPicPr>
            <a:picLocks noChangeAspect="1"/>
          </p:cNvPicPr>
          <p:nvPr/>
        </p:nvPicPr>
        <p:blipFill rotWithShape="1">
          <a:blip r:embed="rId3"/>
          <a:srcRect l="7551" t="83268" r="24207" b="9595"/>
          <a:stretch/>
        </p:blipFill>
        <p:spPr>
          <a:xfrm>
            <a:off x="1309207" y="3141038"/>
            <a:ext cx="7834793" cy="640267"/>
          </a:xfrm>
          <a:prstGeom prst="rect">
            <a:avLst/>
          </a:prstGeom>
        </p:spPr>
      </p:pic>
      <p:pic>
        <p:nvPicPr>
          <p:cNvPr id="14" name="Picture 13">
            <a:extLst>
              <a:ext uri="{FF2B5EF4-FFF2-40B4-BE49-F238E27FC236}">
                <a16:creationId xmlns:a16="http://schemas.microsoft.com/office/drawing/2014/main" id="{26054359-920C-F88C-3C94-F93111F20D3D}"/>
              </a:ext>
            </a:extLst>
          </p:cNvPr>
          <p:cNvPicPr>
            <a:picLocks noChangeAspect="1"/>
          </p:cNvPicPr>
          <p:nvPr/>
        </p:nvPicPr>
        <p:blipFill>
          <a:blip r:embed="rId4"/>
          <a:stretch>
            <a:fillRect/>
          </a:stretch>
        </p:blipFill>
        <p:spPr>
          <a:xfrm>
            <a:off x="8190277" y="1207075"/>
            <a:ext cx="770687" cy="442899"/>
          </a:xfrm>
          <a:prstGeom prst="rect">
            <a:avLst/>
          </a:prstGeom>
        </p:spPr>
      </p:pic>
      <p:sp>
        <p:nvSpPr>
          <p:cNvPr id="15" name="TextBox 14">
            <a:extLst>
              <a:ext uri="{FF2B5EF4-FFF2-40B4-BE49-F238E27FC236}">
                <a16:creationId xmlns:a16="http://schemas.microsoft.com/office/drawing/2014/main" id="{0C20D296-D5B8-73F9-8066-CD2EB1538394}"/>
              </a:ext>
            </a:extLst>
          </p:cNvPr>
          <p:cNvSpPr txBox="1"/>
          <p:nvPr/>
        </p:nvSpPr>
        <p:spPr>
          <a:xfrm>
            <a:off x="4542491" y="1847434"/>
            <a:ext cx="4702615" cy="646331"/>
          </a:xfrm>
          <a:prstGeom prst="rect">
            <a:avLst/>
          </a:prstGeom>
          <a:noFill/>
        </p:spPr>
        <p:txBody>
          <a:bodyPr wrap="square" rtlCol="0">
            <a:spAutoFit/>
          </a:bodyPr>
          <a:lstStyle/>
          <a:p>
            <a:r>
              <a:rPr lang="en-US" dirty="0"/>
              <a:t>Report “White nationalist group given grant by Foundation”</a:t>
            </a:r>
          </a:p>
        </p:txBody>
      </p:sp>
      <p:pic>
        <p:nvPicPr>
          <p:cNvPr id="17" name="Picture 16">
            <a:extLst>
              <a:ext uri="{FF2B5EF4-FFF2-40B4-BE49-F238E27FC236}">
                <a16:creationId xmlns:a16="http://schemas.microsoft.com/office/drawing/2014/main" id="{349631FF-D6BC-08F3-8B9A-EC051B212398}"/>
              </a:ext>
            </a:extLst>
          </p:cNvPr>
          <p:cNvPicPr>
            <a:picLocks noChangeAspect="1"/>
          </p:cNvPicPr>
          <p:nvPr/>
        </p:nvPicPr>
        <p:blipFill rotWithShape="1">
          <a:blip r:embed="rId5"/>
          <a:srcRect l="1825" r="3398"/>
          <a:stretch/>
        </p:blipFill>
        <p:spPr>
          <a:xfrm>
            <a:off x="4601510" y="1290485"/>
            <a:ext cx="3588767" cy="556008"/>
          </a:xfrm>
          <a:prstGeom prst="rect">
            <a:avLst/>
          </a:prstGeom>
        </p:spPr>
      </p:pic>
    </p:spTree>
    <p:extLst>
      <p:ext uri="{BB962C8B-B14F-4D97-AF65-F5344CB8AC3E}">
        <p14:creationId xmlns:p14="http://schemas.microsoft.com/office/powerpoint/2010/main" val="262691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64920C-3480-4D37-EB6B-F93291E2BF12}"/>
              </a:ext>
            </a:extLst>
          </p:cNvPr>
          <p:cNvSpPr txBox="1"/>
          <p:nvPr/>
        </p:nvSpPr>
        <p:spPr>
          <a:xfrm>
            <a:off x="2344003" y="3291553"/>
            <a:ext cx="4455994" cy="646331"/>
          </a:xfrm>
          <a:prstGeom prst="rect">
            <a:avLst/>
          </a:prstGeom>
          <a:noFill/>
        </p:spPr>
        <p:txBody>
          <a:bodyPr wrap="square" rtlCol="0">
            <a:spAutoFit/>
          </a:bodyPr>
          <a:lstStyle/>
          <a:p>
            <a:r>
              <a:rPr lang="en-US" dirty="0"/>
              <a:t>“If you are going through hell, keep going.” </a:t>
            </a:r>
          </a:p>
          <a:p>
            <a:r>
              <a:rPr lang="en-US" dirty="0"/>
              <a:t>			              Winston Churchill </a:t>
            </a:r>
          </a:p>
        </p:txBody>
      </p:sp>
      <p:pic>
        <p:nvPicPr>
          <p:cNvPr id="3074" name="Picture 2" descr="Top 12 Strategic &amp; Tactical SEO Goals to Consider This Year">
            <a:extLst>
              <a:ext uri="{FF2B5EF4-FFF2-40B4-BE49-F238E27FC236}">
                <a16:creationId xmlns:a16="http://schemas.microsoft.com/office/drawing/2014/main" id="{CC6FA1A5-B86A-3FBE-608D-B0D73B545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836" y="982638"/>
            <a:ext cx="3930555" cy="189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1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0696-2DC3-076D-0CDF-D96713F785BF}"/>
              </a:ext>
            </a:extLst>
          </p:cNvPr>
          <p:cNvSpPr>
            <a:spLocks noGrp="1"/>
          </p:cNvSpPr>
          <p:nvPr>
            <p:ph type="title"/>
          </p:nvPr>
        </p:nvSpPr>
        <p:spPr/>
        <p:txBody>
          <a:bodyPr/>
          <a:lstStyle/>
          <a:p>
            <a:pPr algn="ctr"/>
            <a:r>
              <a:rPr lang="en-US" b="1" dirty="0"/>
              <a:t>How vulnerable are you to a crisis?</a:t>
            </a:r>
          </a:p>
        </p:txBody>
      </p:sp>
      <p:pic>
        <p:nvPicPr>
          <p:cNvPr id="10" name="Content Placeholder 9">
            <a:extLst>
              <a:ext uri="{FF2B5EF4-FFF2-40B4-BE49-F238E27FC236}">
                <a16:creationId xmlns:a16="http://schemas.microsoft.com/office/drawing/2014/main" id="{0E99C47A-05E0-C378-7AD7-12C65CD7BF4B}"/>
              </a:ext>
            </a:extLst>
          </p:cNvPr>
          <p:cNvPicPr>
            <a:picLocks noGrp="1" noChangeAspect="1"/>
          </p:cNvPicPr>
          <p:nvPr>
            <p:ph sz="quarter" idx="10"/>
          </p:nvPr>
        </p:nvPicPr>
        <p:blipFill>
          <a:blip r:embed="rId2"/>
          <a:stretch>
            <a:fillRect/>
          </a:stretch>
        </p:blipFill>
        <p:spPr bwMode="auto">
          <a:xfrm>
            <a:off x="2269800" y="1779588"/>
            <a:ext cx="4604400" cy="247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0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C2AA-5F6C-C4D7-8C7C-0B6B11F7DB81}"/>
              </a:ext>
            </a:extLst>
          </p:cNvPr>
          <p:cNvSpPr>
            <a:spLocks noGrp="1"/>
          </p:cNvSpPr>
          <p:nvPr>
            <p:ph type="title"/>
          </p:nvPr>
        </p:nvSpPr>
        <p:spPr/>
        <p:txBody>
          <a:bodyPr/>
          <a:lstStyle/>
          <a:p>
            <a:pPr algn="ctr"/>
            <a:r>
              <a:rPr lang="en-US" dirty="0"/>
              <a:t>How vulnerable are you to a crisis?</a:t>
            </a:r>
          </a:p>
        </p:txBody>
      </p:sp>
      <p:pic>
        <p:nvPicPr>
          <p:cNvPr id="5" name="Content Placeholder 4">
            <a:extLst>
              <a:ext uri="{FF2B5EF4-FFF2-40B4-BE49-F238E27FC236}">
                <a16:creationId xmlns:a16="http://schemas.microsoft.com/office/drawing/2014/main" id="{96AA6BE9-7B6F-DC03-57E6-F75837E28D66}"/>
              </a:ext>
            </a:extLst>
          </p:cNvPr>
          <p:cNvPicPr>
            <a:picLocks noGrp="1" noChangeAspect="1"/>
          </p:cNvPicPr>
          <p:nvPr>
            <p:ph sz="quarter" idx="10"/>
          </p:nvPr>
        </p:nvPicPr>
        <p:blipFill>
          <a:blip r:embed="rId2"/>
          <a:stretch>
            <a:fillRect/>
          </a:stretch>
        </p:blipFill>
        <p:spPr>
          <a:xfrm>
            <a:off x="1984917" y="1621307"/>
            <a:ext cx="5263375" cy="2683645"/>
          </a:xfrm>
        </p:spPr>
      </p:pic>
    </p:spTree>
    <p:extLst>
      <p:ext uri="{BB962C8B-B14F-4D97-AF65-F5344CB8AC3E}">
        <p14:creationId xmlns:p14="http://schemas.microsoft.com/office/powerpoint/2010/main" val="417185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he problem with vulnerability management is that there are too many assets to assess, report on and remediate, and not enough time or resources. It's important to understand which risks pose the greatest threat to the organization's IT environment.">
            <a:extLst>
              <a:ext uri="{FF2B5EF4-FFF2-40B4-BE49-F238E27FC236}">
                <a16:creationId xmlns:a16="http://schemas.microsoft.com/office/drawing/2014/main" id="{FF29D4BA-1EC2-FCAB-6026-4CE382B7011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E7AEF71-2AE3-0406-282F-BEDA3EA53DFE}"/>
              </a:ext>
            </a:extLst>
          </p:cNvPr>
          <p:cNvSpPr txBox="1"/>
          <p:nvPr/>
        </p:nvSpPr>
        <p:spPr>
          <a:xfrm>
            <a:off x="721112" y="1426252"/>
            <a:ext cx="8006576" cy="3139321"/>
          </a:xfrm>
          <a:prstGeom prst="rect">
            <a:avLst/>
          </a:prstGeom>
          <a:noFill/>
        </p:spPr>
        <p:txBody>
          <a:bodyPr wrap="square" rtlCol="0">
            <a:spAutoFit/>
          </a:bodyPr>
          <a:lstStyle/>
          <a:p>
            <a:pPr marL="285750" indent="-285750" algn="just">
              <a:buFont typeface="Arial" panose="020B0604020202020204" pitchFamily="34" charset="0"/>
              <a:buChar char="•"/>
            </a:pPr>
            <a:r>
              <a:rPr lang="en-US" dirty="0"/>
              <a:t>Do your staff travel?</a:t>
            </a:r>
          </a:p>
          <a:p>
            <a:pPr marL="285750" indent="-285750">
              <a:buFont typeface="Arial" panose="020B0604020202020204" pitchFamily="34" charset="0"/>
              <a:buChar char="•"/>
            </a:pPr>
            <a:r>
              <a:rPr lang="en-US" dirty="0"/>
              <a:t>Who signs corporate checks?</a:t>
            </a:r>
          </a:p>
          <a:p>
            <a:pPr marL="285750" indent="-285750">
              <a:buFont typeface="Arial" panose="020B0604020202020204" pitchFamily="34" charset="0"/>
              <a:buChar char="•"/>
            </a:pPr>
            <a:r>
              <a:rPr lang="en-US" dirty="0"/>
              <a:t>Do you work with consultants, freelancers, vendors?</a:t>
            </a:r>
          </a:p>
          <a:p>
            <a:pPr marL="285750" indent="-285750">
              <a:buFont typeface="Arial" panose="020B0604020202020204" pitchFamily="34" charset="0"/>
              <a:buChar char="•"/>
            </a:pPr>
            <a:r>
              <a:rPr lang="en-US" dirty="0"/>
              <a:t>Do you store files in the cloud?  Do employees work from home?</a:t>
            </a:r>
          </a:p>
          <a:p>
            <a:pPr marL="285750" indent="-285750">
              <a:buFont typeface="Arial" panose="020B0604020202020204" pitchFamily="34" charset="0"/>
              <a:buChar char="•"/>
            </a:pPr>
            <a:r>
              <a:rPr lang="en-US" dirty="0"/>
              <a:t>Are you located next to train tracks, rivers, forests?</a:t>
            </a:r>
          </a:p>
          <a:p>
            <a:pPr marL="285750" indent="-285750">
              <a:buFont typeface="Arial" panose="020B0604020202020204" pitchFamily="34" charset="0"/>
              <a:buChar char="•"/>
            </a:pPr>
            <a:r>
              <a:rPr lang="en-US" dirty="0"/>
              <a:t>Do you operate in countries of political unrest or violence?</a:t>
            </a:r>
          </a:p>
          <a:p>
            <a:pPr marL="285750" indent="-285750">
              <a:buFont typeface="Arial" panose="020B0604020202020204" pitchFamily="34" charset="0"/>
              <a:buChar char="•"/>
            </a:pPr>
            <a:r>
              <a:rPr lang="en-US" dirty="0"/>
              <a:t>Do you have social media presence?</a:t>
            </a:r>
          </a:p>
          <a:p>
            <a:pPr marL="285750" indent="-285750">
              <a:buFont typeface="Arial" panose="020B0604020202020204" pitchFamily="34" charset="0"/>
              <a:buChar char="•"/>
            </a:pPr>
            <a:r>
              <a:rPr lang="en-US" dirty="0"/>
              <a:t>Do you serve alcohol and food at events?</a:t>
            </a:r>
          </a:p>
          <a:p>
            <a:pPr marL="285750" indent="-285750">
              <a:buFont typeface="Arial" panose="020B0604020202020204" pitchFamily="34" charset="0"/>
              <a:buChar char="•"/>
            </a:pPr>
            <a:r>
              <a:rPr lang="en-US" dirty="0"/>
              <a:t>Do you have high staff turnover?</a:t>
            </a:r>
          </a:p>
          <a:p>
            <a:pPr marL="285750" indent="-285750">
              <a:buFont typeface="Arial" panose="020B0604020202020204" pitchFamily="34" charset="0"/>
              <a:buChar char="•"/>
            </a:pPr>
            <a:r>
              <a:rPr lang="en-US" dirty="0"/>
              <a:t>Do staff work with children or clients with disabilities?</a:t>
            </a: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982EFF2F-38F1-C5F5-C83A-5E6E3097A05A}"/>
              </a:ext>
            </a:extLst>
          </p:cNvPr>
          <p:cNvSpPr txBox="1"/>
          <p:nvPr/>
        </p:nvSpPr>
        <p:spPr>
          <a:xfrm>
            <a:off x="527824" y="854926"/>
            <a:ext cx="7805854" cy="461665"/>
          </a:xfrm>
          <a:prstGeom prst="rect">
            <a:avLst/>
          </a:prstGeom>
          <a:noFill/>
        </p:spPr>
        <p:txBody>
          <a:bodyPr wrap="square" rtlCol="0">
            <a:spAutoFit/>
          </a:bodyPr>
          <a:lstStyle/>
          <a:p>
            <a:r>
              <a:rPr lang="en-US" sz="2400" b="1" dirty="0"/>
              <a:t>Brainstorm your risks: The game to keep you awake at night</a:t>
            </a:r>
          </a:p>
        </p:txBody>
      </p:sp>
    </p:spTree>
    <p:extLst>
      <p:ext uri="{BB962C8B-B14F-4D97-AF65-F5344CB8AC3E}">
        <p14:creationId xmlns:p14="http://schemas.microsoft.com/office/powerpoint/2010/main" val="262951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40B4-26E0-6739-8B17-914441B7DA68}"/>
              </a:ext>
            </a:extLst>
          </p:cNvPr>
          <p:cNvSpPr>
            <a:spLocks noGrp="1"/>
          </p:cNvSpPr>
          <p:nvPr>
            <p:ph type="title"/>
          </p:nvPr>
        </p:nvSpPr>
        <p:spPr/>
        <p:txBody>
          <a:bodyPr/>
          <a:lstStyle/>
          <a:p>
            <a:r>
              <a:rPr lang="en-US" dirty="0"/>
              <a:t>What steps can you take to REDUCE Risk?</a:t>
            </a:r>
          </a:p>
        </p:txBody>
      </p:sp>
      <p:pic>
        <p:nvPicPr>
          <p:cNvPr id="3074" name="Picture 2" descr="Be Prepared To Stop (RUS) - Bone Safety Signs">
            <a:extLst>
              <a:ext uri="{FF2B5EF4-FFF2-40B4-BE49-F238E27FC236}">
                <a16:creationId xmlns:a16="http://schemas.microsoft.com/office/drawing/2014/main" id="{BBBB789A-BE79-DB76-95AB-DF164ECEE204}"/>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029629" y="1785899"/>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9E9034-09E8-98D3-B221-5C3C5CC064E2}"/>
              </a:ext>
            </a:extLst>
          </p:cNvPr>
          <p:cNvSpPr txBox="1"/>
          <p:nvPr/>
        </p:nvSpPr>
        <p:spPr>
          <a:xfrm>
            <a:off x="3836021" y="2483005"/>
            <a:ext cx="376167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Revise Policies and Procedures</a:t>
            </a:r>
          </a:p>
          <a:p>
            <a:pPr marL="285750" indent="-285750">
              <a:buFont typeface="Arial" panose="020B0604020202020204" pitchFamily="34" charset="0"/>
              <a:buChar char="•"/>
            </a:pPr>
            <a:r>
              <a:rPr lang="en-US" dirty="0"/>
              <a:t>Insurance Policy Review</a:t>
            </a:r>
          </a:p>
          <a:p>
            <a:pPr marL="285750" indent="-285750">
              <a:buFont typeface="Arial" panose="020B0604020202020204" pitchFamily="34" charset="0"/>
              <a:buChar char="•"/>
            </a:pPr>
            <a:r>
              <a:rPr lang="en-US" dirty="0"/>
              <a:t>IT - Network Security Update</a:t>
            </a:r>
          </a:p>
          <a:p>
            <a:pPr marL="285750" indent="-285750">
              <a:buFont typeface="Arial" panose="020B0604020202020204" pitchFamily="34" charset="0"/>
              <a:buChar char="•"/>
            </a:pPr>
            <a:r>
              <a:rPr lang="en-US" dirty="0"/>
              <a:t>Updated Contact Lists</a:t>
            </a:r>
          </a:p>
        </p:txBody>
      </p:sp>
    </p:spTree>
    <p:extLst>
      <p:ext uri="{BB962C8B-B14F-4D97-AF65-F5344CB8AC3E}">
        <p14:creationId xmlns:p14="http://schemas.microsoft.com/office/powerpoint/2010/main" val="41411955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ICON2023-Template-Jan2023  -  Read-Only" id="{71057602-357C-427D-B236-976A94E02BDE}" vid="{700F57DB-343F-4DDF-99EC-E8ECFF44D5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171202393013_AFPICON2023-Template-Jan2023 (1)</Template>
  <TotalTime>269</TotalTime>
  <Words>754</Words>
  <Application>Microsoft Office PowerPoint</Application>
  <PresentationFormat>On-screen Show (16:9)</PresentationFormat>
  <Paragraphs>121</Paragraphs>
  <Slides>23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Gotham Light</vt:lpstr>
      <vt:lpstr>Gotham Medium</vt:lpstr>
      <vt:lpstr>Office Theme</vt:lpstr>
      <vt:lpstr>Houston,  we have a problem!  10 reason why your organization needs a crisis management plan</vt:lpstr>
      <vt:lpstr>Shelly Maharry, MPA President and CEO </vt:lpstr>
      <vt:lpstr>PowerPoint Presentation</vt:lpstr>
      <vt:lpstr>PowerPoint Presentation</vt:lpstr>
      <vt:lpstr>PowerPoint Presentation</vt:lpstr>
      <vt:lpstr>How vulnerable are you to a crisis?</vt:lpstr>
      <vt:lpstr>How vulnerable are you to a crisis?</vt:lpstr>
      <vt:lpstr>PowerPoint Presentation</vt:lpstr>
      <vt:lpstr>What steps can you take to REDUCE Risk?</vt:lpstr>
      <vt:lpstr>PowerPoint Presentation</vt:lpstr>
      <vt:lpstr>PowerPoint Presentation</vt:lpstr>
      <vt:lpstr>The Spokesperson</vt:lpstr>
      <vt:lpstr>Developing your Crisis Management Plan</vt:lpstr>
      <vt:lpstr>Developing your Crisis Management Plan</vt:lpstr>
      <vt:lpstr>Developing your Crisis Management Plan</vt:lpstr>
      <vt:lpstr>Developing your Crisis Management Plan</vt:lpstr>
      <vt:lpstr>Developing your Crisis Management Plan</vt:lpstr>
      <vt:lpstr>Working with the Media</vt:lpstr>
      <vt:lpstr>PowerPoint Presentation</vt:lpstr>
      <vt:lpstr>PowerPoint Presentation</vt:lpstr>
      <vt:lpstr>Best Practices: When “it” hits the fan</vt:lpstr>
      <vt:lpstr>10 Reasons why your organization needs a crisis management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Eubanks</dc:creator>
  <cp:lastModifiedBy>Shelly Maharry</cp:lastModifiedBy>
  <cp:revision>12</cp:revision>
  <dcterms:created xsi:type="dcterms:W3CDTF">2023-01-17T15:31:17Z</dcterms:created>
  <dcterms:modified xsi:type="dcterms:W3CDTF">2023-03-20T17:50:28Z</dcterms:modified>
</cp:coreProperties>
</file>