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27"/>
  </p:notesMasterIdLst>
  <p:sldIdLst>
    <p:sldId id="266" r:id="rId3"/>
    <p:sldId id="277" r:id="rId4"/>
    <p:sldId id="278" r:id="rId5"/>
    <p:sldId id="306" r:id="rId6"/>
    <p:sldId id="300" r:id="rId7"/>
    <p:sldId id="319" r:id="rId8"/>
    <p:sldId id="272" r:id="rId9"/>
    <p:sldId id="320" r:id="rId10"/>
    <p:sldId id="418" r:id="rId11"/>
    <p:sldId id="354" r:id="rId12"/>
    <p:sldId id="355" r:id="rId13"/>
    <p:sldId id="273" r:id="rId14"/>
    <p:sldId id="296" r:id="rId15"/>
    <p:sldId id="274" r:id="rId16"/>
    <p:sldId id="365" r:id="rId17"/>
    <p:sldId id="263" r:id="rId18"/>
    <p:sldId id="265" r:id="rId19"/>
    <p:sldId id="268" r:id="rId20"/>
    <p:sldId id="269" r:id="rId21"/>
    <p:sldId id="270" r:id="rId22"/>
    <p:sldId id="425" r:id="rId23"/>
    <p:sldId id="424" r:id="rId24"/>
    <p:sldId id="369" r:id="rId25"/>
    <p:sldId id="42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370" autoAdjust="0"/>
    <p:restoredTop sz="94660"/>
  </p:normalViewPr>
  <p:slideViewPr>
    <p:cSldViewPr snapToGrid="0">
      <p:cViewPr varScale="1">
        <p:scale>
          <a:sx n="86" d="100"/>
          <a:sy n="86" d="100"/>
        </p:scale>
        <p:origin x="9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F0FE60-D7F5-4BF1-8683-AA4BAE315132}" type="datetimeFigureOut">
              <a:rPr lang="en-US" smtClean="0"/>
              <a:t>3/20/2023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12CB60-0431-45A5-8BFC-2D71ECFEEE59}" type="slidenum">
              <a:rPr lang="en-US" smtClean="0"/>
              <a:t>‹#›</a:t>
            </a:fld>
            <a:endParaRPr lang="en-US"/>
          </a:p>
        </p:txBody>
      </p:sp>
    </p:spTree>
    <p:extLst>
      <p:ext uri="{BB962C8B-B14F-4D97-AF65-F5344CB8AC3E}">
        <p14:creationId xmlns:p14="http://schemas.microsoft.com/office/powerpoint/2010/main" val="3312941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6791C5-49C8-47E3-978B-D92FBEDEB706}" type="slidenum">
              <a:rPr lang="en-US" smtClean="0"/>
              <a:t>7</a:t>
            </a:fld>
            <a:endParaRPr lang="en-US"/>
          </a:p>
        </p:txBody>
      </p:sp>
    </p:spTree>
    <p:extLst>
      <p:ext uri="{BB962C8B-B14F-4D97-AF65-F5344CB8AC3E}">
        <p14:creationId xmlns:p14="http://schemas.microsoft.com/office/powerpoint/2010/main" val="2297876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653BE4-5A7F-4CC2-B7CE-E33347FB770C}" type="slidenum">
              <a:rPr lang="en-US" smtClean="0"/>
              <a:t>11</a:t>
            </a:fld>
            <a:endParaRPr lang="en-US"/>
          </a:p>
        </p:txBody>
      </p:sp>
    </p:spTree>
    <p:extLst>
      <p:ext uri="{BB962C8B-B14F-4D97-AF65-F5344CB8AC3E}">
        <p14:creationId xmlns:p14="http://schemas.microsoft.com/office/powerpoint/2010/main" val="2474134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AB034DE-08D6-034C-AC6F-338458F35B8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12" name="Subtitle 2">
            <a:extLst>
              <a:ext uri="{FF2B5EF4-FFF2-40B4-BE49-F238E27FC236}">
                <a16:creationId xmlns:a16="http://schemas.microsoft.com/office/drawing/2014/main" id="{29CB76C0-A1A1-4849-8F39-13D51A64125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80438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2723AE6-CF96-EC42-A904-8D0093733D34}"/>
              </a:ext>
            </a:extLst>
          </p:cNvPr>
          <p:cNvSpPr>
            <a:spLocks noGrp="1"/>
          </p:cNvSpPr>
          <p:nvPr>
            <p:ph type="title"/>
          </p:nvPr>
        </p:nvSpPr>
        <p:spPr>
          <a:xfrm>
            <a:off x="831851" y="1709740"/>
            <a:ext cx="10515600" cy="2852737"/>
          </a:xfrm>
          <a:prstGeom prst="rect">
            <a:avLst/>
          </a:prstGeom>
        </p:spPr>
        <p:txBody>
          <a:bodyPr anchor="b"/>
          <a:lstStyle>
            <a:lvl1pPr>
              <a:defRPr sz="4500"/>
            </a:lvl1pPr>
          </a:lstStyle>
          <a:p>
            <a:r>
              <a:rPr lang="en-US"/>
              <a:t>Click to edit Master title style</a:t>
            </a:r>
          </a:p>
        </p:txBody>
      </p:sp>
      <p:sp>
        <p:nvSpPr>
          <p:cNvPr id="10" name="Text Placeholder 2">
            <a:extLst>
              <a:ext uri="{FF2B5EF4-FFF2-40B4-BE49-F238E27FC236}">
                <a16:creationId xmlns:a16="http://schemas.microsoft.com/office/drawing/2014/main" id="{B8A18CE6-8ED9-194F-87B9-BFA9317A1901}"/>
              </a:ext>
            </a:extLst>
          </p:cNvPr>
          <p:cNvSpPr>
            <a:spLocks noGrp="1"/>
          </p:cNvSpPr>
          <p:nvPr>
            <p:ph type="body" idx="1"/>
          </p:nvPr>
        </p:nvSpPr>
        <p:spPr>
          <a:xfrm>
            <a:off x="831851" y="4589464"/>
            <a:ext cx="10515600" cy="122486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69981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708641" y="6464134"/>
            <a:ext cx="1009227" cy="365125"/>
          </a:xfrm>
        </p:spPr>
        <p:txBody>
          <a:bodyPr/>
          <a:lstStyle>
            <a:lvl1pPr algn="r">
              <a:defRPr/>
            </a:lvl1pPr>
          </a:lstStyle>
          <a:p>
            <a:fld id="{A9E27C91-5590-4C6B-8A38-652A8102230D}" type="slidenum">
              <a:rPr lang="en-US" smtClean="0"/>
              <a:pPr/>
              <a:t>‹#›</a:t>
            </a:fld>
            <a:endParaRPr lang="en-US" dirty="0"/>
          </a:p>
        </p:txBody>
      </p:sp>
    </p:spTree>
    <p:extLst>
      <p:ext uri="{BB962C8B-B14F-4D97-AF65-F5344CB8AC3E}">
        <p14:creationId xmlns:p14="http://schemas.microsoft.com/office/powerpoint/2010/main" val="2323618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17600" y="152400"/>
            <a:ext cx="11074400" cy="5715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p:cNvSpPr>
            <a:spLocks noGrp="1"/>
          </p:cNvSpPr>
          <p:nvPr>
            <p:ph type="sldNum" sz="quarter" idx="12"/>
          </p:nvPr>
        </p:nvSpPr>
        <p:spPr>
          <a:xfrm>
            <a:off x="10586721" y="6464134"/>
            <a:ext cx="1049867" cy="365125"/>
          </a:xfrm>
        </p:spPr>
        <p:txBody>
          <a:bodyPr/>
          <a:lstStyle>
            <a:lvl1pPr algn="r">
              <a:defRPr/>
            </a:lvl1pPr>
          </a:lstStyle>
          <a:p>
            <a:fld id="{EA697F43-8FA0-48A7-8F92-084CF2178882}" type="slidenum">
              <a:rPr lang="en-US" smtClean="0"/>
              <a:pPr/>
              <a:t>‹#›</a:t>
            </a:fld>
            <a:endParaRPr lang="en-US"/>
          </a:p>
        </p:txBody>
      </p:sp>
    </p:spTree>
    <p:extLst>
      <p:ext uri="{BB962C8B-B14F-4D97-AF65-F5344CB8AC3E}">
        <p14:creationId xmlns:p14="http://schemas.microsoft.com/office/powerpoint/2010/main" val="4263365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a:prstGeom prst="rect">
            <a:avLst/>
          </a:prstGeom>
        </p:spPr>
        <p:txBody>
          <a:bodyPr/>
          <a:lstStyle>
            <a:lvl1pPr>
              <a:defRPr>
                <a:effectLst/>
              </a:defRPr>
            </a:lvl1pPr>
          </a:lstStyle>
          <a:p>
            <a:r>
              <a:rPr lang="en-US"/>
              <a:t>Click to edit Master title style</a:t>
            </a:r>
            <a:endParaRPr lang="en-US" dirty="0"/>
          </a:p>
        </p:txBody>
      </p:sp>
      <p:sp>
        <p:nvSpPr>
          <p:cNvPr id="3" name="Text Placeholder 2"/>
          <p:cNvSpPr>
            <a:spLocks noGrp="1"/>
          </p:cNvSpPr>
          <p:nvPr>
            <p:ph type="body" sz="half" idx="1"/>
          </p:nvPr>
        </p:nvSpPr>
        <p:spPr>
          <a:xfrm>
            <a:off x="609600" y="1600203"/>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3"/>
            <a:ext cx="5384800" cy="4525963"/>
          </a:xfrm>
          <a:prstGeom prst="rect">
            <a:avLst/>
          </a:prstGeom>
        </p:spPr>
        <p:txBody>
          <a:bodyPr/>
          <a:lstStyle/>
          <a:p>
            <a:r>
              <a:rPr lang="en-US"/>
              <a:t>Click icon to add clip art</a:t>
            </a:r>
            <a:endParaRPr lang="en-US" dirty="0"/>
          </a:p>
        </p:txBody>
      </p:sp>
      <p:sp>
        <p:nvSpPr>
          <p:cNvPr id="5" name="Slide Number Placeholder 4"/>
          <p:cNvSpPr>
            <a:spLocks noGrp="1"/>
          </p:cNvSpPr>
          <p:nvPr>
            <p:ph type="sldNum" sz="quarter" idx="10"/>
          </p:nvPr>
        </p:nvSpPr>
        <p:spPr>
          <a:xfrm>
            <a:off x="10234507" y="6464134"/>
            <a:ext cx="1442720" cy="365125"/>
          </a:xfrm>
        </p:spPr>
        <p:txBody>
          <a:bodyPr/>
          <a:lstStyle>
            <a:lvl1pPr algn="r">
              <a:defRPr/>
            </a:lvl1pPr>
          </a:lstStyle>
          <a:p>
            <a:fld id="{65C431BE-A089-4200-B0B2-C88609D566CD}" type="slidenum">
              <a:rPr lang="en-US" smtClean="0"/>
              <a:pPr/>
              <a:t>‹#›</a:t>
            </a:fld>
            <a:endParaRPr lang="en-US" dirty="0"/>
          </a:p>
        </p:txBody>
      </p:sp>
    </p:spTree>
    <p:extLst>
      <p:ext uri="{BB962C8B-B14F-4D97-AF65-F5344CB8AC3E}">
        <p14:creationId xmlns:p14="http://schemas.microsoft.com/office/powerpoint/2010/main" val="1320780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91"/>
            <a:ext cx="53848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p:txBody>
          <a:bodyPr/>
          <a:lstStyle/>
          <a:p>
            <a:fld id="{65C431BE-A089-4200-B0B2-C88609D566CD}" type="slidenum">
              <a:rPr lang="en-US" smtClean="0"/>
              <a:pPr/>
              <a:t>‹#›</a:t>
            </a:fld>
            <a:endParaRPr lang="en-US" dirty="0"/>
          </a:p>
        </p:txBody>
      </p:sp>
    </p:spTree>
    <p:extLst>
      <p:ext uri="{BB962C8B-B14F-4D97-AF65-F5344CB8AC3E}">
        <p14:creationId xmlns:p14="http://schemas.microsoft.com/office/powerpoint/2010/main" val="1576431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123964-880D-4F4E-891F-A5080AD106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12" name="Content Placeholder 2">
            <a:extLst>
              <a:ext uri="{FF2B5EF4-FFF2-40B4-BE49-F238E27FC236}">
                <a16:creationId xmlns:a16="http://schemas.microsoft.com/office/drawing/2014/main" id="{F7D927A2-FDE5-CF41-A087-783D0E8B8DE1}"/>
              </a:ext>
            </a:extLst>
          </p:cNvPr>
          <p:cNvSpPr>
            <a:spLocks noGrp="1"/>
          </p:cNvSpPr>
          <p:nvPr>
            <p:ph idx="1"/>
          </p:nvPr>
        </p:nvSpPr>
        <p:spPr>
          <a:xfrm>
            <a:off x="838200" y="1825625"/>
            <a:ext cx="10515600" cy="400761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2679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2723AE6-CF96-EC42-A904-8D0093733D3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10" name="Text Placeholder 2">
            <a:extLst>
              <a:ext uri="{FF2B5EF4-FFF2-40B4-BE49-F238E27FC236}">
                <a16:creationId xmlns:a16="http://schemas.microsoft.com/office/drawing/2014/main" id="{B8A18CE6-8ED9-194F-87B9-BFA9317A1901}"/>
              </a:ext>
            </a:extLst>
          </p:cNvPr>
          <p:cNvSpPr>
            <a:spLocks noGrp="1"/>
          </p:cNvSpPr>
          <p:nvPr>
            <p:ph type="body" idx="1"/>
          </p:nvPr>
        </p:nvSpPr>
        <p:spPr>
          <a:xfrm>
            <a:off x="831850" y="4589464"/>
            <a:ext cx="10515600" cy="1224860"/>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115749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708640" y="6464132"/>
            <a:ext cx="1009227" cy="365125"/>
          </a:xfrm>
        </p:spPr>
        <p:txBody>
          <a:bodyPr/>
          <a:lstStyle>
            <a:lvl1pPr algn="r">
              <a:defRPr/>
            </a:lvl1pPr>
          </a:lstStyle>
          <a:p>
            <a:fld id="{A9E27C91-5590-4C6B-8A38-652A8102230D}" type="slidenum">
              <a:rPr lang="en-US" smtClean="0"/>
              <a:pPr/>
              <a:t>‹#›</a:t>
            </a:fld>
            <a:endParaRPr lang="en-US" dirty="0"/>
          </a:p>
        </p:txBody>
      </p:sp>
    </p:spTree>
    <p:extLst>
      <p:ext uri="{BB962C8B-B14F-4D97-AF65-F5344CB8AC3E}">
        <p14:creationId xmlns:p14="http://schemas.microsoft.com/office/powerpoint/2010/main" val="439635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a:prstGeom prst="rect">
            <a:avLst/>
          </a:prstGeom>
        </p:spPr>
        <p:txBody>
          <a:bodyPr/>
          <a:lstStyle>
            <a:lvl1pPr>
              <a:defRPr>
                <a:effectLst/>
              </a:defRPr>
            </a:lvl1pPr>
          </a:lstStyle>
          <a:p>
            <a:r>
              <a:rPr lang="en-US"/>
              <a:t>Click to edit Master title style</a:t>
            </a:r>
            <a:endParaRPr lang="en-US" dirty="0"/>
          </a:p>
        </p:txBody>
      </p:sp>
      <p:sp>
        <p:nvSpPr>
          <p:cNvPr id="3" name="Text Placeholder 2"/>
          <p:cNvSpPr>
            <a:spLocks noGrp="1"/>
          </p:cNvSpPr>
          <p:nvPr>
            <p:ph type="body" sz="half" idx="1"/>
          </p:nvPr>
        </p:nvSpPr>
        <p:spPr>
          <a:xfrm>
            <a:off x="609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a:prstGeom prst="rect">
            <a:avLst/>
          </a:prstGeom>
        </p:spPr>
        <p:txBody>
          <a:bodyPr/>
          <a:lstStyle/>
          <a:p>
            <a:r>
              <a:rPr lang="en-US"/>
              <a:t>Click icon to add clip art</a:t>
            </a:r>
            <a:endParaRPr lang="en-US" dirty="0"/>
          </a:p>
        </p:txBody>
      </p:sp>
      <p:sp>
        <p:nvSpPr>
          <p:cNvPr id="5" name="Slide Number Placeholder 4"/>
          <p:cNvSpPr>
            <a:spLocks noGrp="1"/>
          </p:cNvSpPr>
          <p:nvPr>
            <p:ph type="sldNum" sz="quarter" idx="10"/>
          </p:nvPr>
        </p:nvSpPr>
        <p:spPr>
          <a:xfrm>
            <a:off x="10234507" y="6464132"/>
            <a:ext cx="1442720" cy="365125"/>
          </a:xfrm>
        </p:spPr>
        <p:txBody>
          <a:bodyPr/>
          <a:lstStyle>
            <a:lvl1pPr algn="r">
              <a:defRPr/>
            </a:lvl1pPr>
          </a:lstStyle>
          <a:p>
            <a:fld id="{65C431BE-A089-4200-B0B2-C88609D566CD}" type="slidenum">
              <a:rPr lang="en-US" smtClean="0"/>
              <a:pPr/>
              <a:t>‹#›</a:t>
            </a:fld>
            <a:endParaRPr lang="en-US" dirty="0"/>
          </a:p>
        </p:txBody>
      </p:sp>
    </p:spTree>
    <p:extLst>
      <p:ext uri="{BB962C8B-B14F-4D97-AF65-F5344CB8AC3E}">
        <p14:creationId xmlns:p14="http://schemas.microsoft.com/office/powerpoint/2010/main" val="1344901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p:txBody>
          <a:bodyPr/>
          <a:lstStyle/>
          <a:p>
            <a:fld id="{65C431BE-A089-4200-B0B2-C88609D566CD}" type="slidenum">
              <a:rPr lang="en-US" smtClean="0"/>
              <a:pPr/>
              <a:t>‹#›</a:t>
            </a:fld>
            <a:endParaRPr lang="en-US" dirty="0"/>
          </a:p>
        </p:txBody>
      </p:sp>
    </p:spTree>
    <p:extLst>
      <p:ext uri="{BB962C8B-B14F-4D97-AF65-F5344CB8AC3E}">
        <p14:creationId xmlns:p14="http://schemas.microsoft.com/office/powerpoint/2010/main" val="1106602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6E2EAE92-94E8-4BDB-B186-CFF04EA6F121}" type="slidenum">
              <a:rPr lang="en-US" altLang="en-US" smtClean="0"/>
              <a:pPr>
                <a:defRPr/>
              </a:pPr>
              <a:t>‹#›</a:t>
            </a:fld>
            <a:endParaRPr lang="en-US" altLang="en-US"/>
          </a:p>
        </p:txBody>
      </p:sp>
    </p:spTree>
    <p:extLst>
      <p:ext uri="{BB962C8B-B14F-4D97-AF65-F5344CB8AC3E}">
        <p14:creationId xmlns:p14="http://schemas.microsoft.com/office/powerpoint/2010/main" val="2982285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AB034DE-08D6-034C-AC6F-338458F35B83}"/>
              </a:ext>
            </a:extLst>
          </p:cNvPr>
          <p:cNvSpPr>
            <a:spLocks noGrp="1"/>
          </p:cNvSpPr>
          <p:nvPr>
            <p:ph type="ctrTitle"/>
          </p:nvPr>
        </p:nvSpPr>
        <p:spPr>
          <a:xfrm>
            <a:off x="1524000" y="1122363"/>
            <a:ext cx="9144000" cy="2387600"/>
          </a:xfrm>
          <a:prstGeom prst="rect">
            <a:avLst/>
          </a:prstGeom>
        </p:spPr>
        <p:txBody>
          <a:bodyPr anchor="b"/>
          <a:lstStyle>
            <a:lvl1pPr algn="ctr">
              <a:defRPr sz="4500"/>
            </a:lvl1pPr>
          </a:lstStyle>
          <a:p>
            <a:r>
              <a:rPr lang="en-US"/>
              <a:t>Click to edit Master title style</a:t>
            </a:r>
          </a:p>
        </p:txBody>
      </p:sp>
      <p:sp>
        <p:nvSpPr>
          <p:cNvPr id="12" name="Subtitle 2">
            <a:extLst>
              <a:ext uri="{FF2B5EF4-FFF2-40B4-BE49-F238E27FC236}">
                <a16:creationId xmlns:a16="http://schemas.microsoft.com/office/drawing/2014/main" id="{29CB76C0-A1A1-4849-8F39-13D51A64125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092202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123964-880D-4F4E-891F-A5080AD1063A}"/>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12" name="Content Placeholder 2">
            <a:extLst>
              <a:ext uri="{FF2B5EF4-FFF2-40B4-BE49-F238E27FC236}">
                <a16:creationId xmlns:a16="http://schemas.microsoft.com/office/drawing/2014/main" id="{F7D927A2-FDE5-CF41-A087-783D0E8B8DE1}"/>
              </a:ext>
            </a:extLst>
          </p:cNvPr>
          <p:cNvSpPr>
            <a:spLocks noGrp="1"/>
          </p:cNvSpPr>
          <p:nvPr>
            <p:ph idx="1"/>
          </p:nvPr>
        </p:nvSpPr>
        <p:spPr>
          <a:xfrm>
            <a:off x="838200" y="1825625"/>
            <a:ext cx="10515600" cy="400761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2316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FCAF9CB-0E02-3A45-9A39-D11A7932DAF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71431"/>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39823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275856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9"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FCAF9CB-0E02-3A45-9A39-D11A7932DAF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71431"/>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39823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0354008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mailto:billstan@iu.edu"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E27C91-5590-4C6B-8A38-652A8102230D}" type="slidenum">
              <a:rPr lang="en-US" smtClean="0"/>
              <a:pPr/>
              <a:t>1</a:t>
            </a:fld>
            <a:endParaRPr lang="en-US" dirty="0"/>
          </a:p>
        </p:txBody>
      </p:sp>
      <p:sp>
        <p:nvSpPr>
          <p:cNvPr id="4" name="TextBox 3"/>
          <p:cNvSpPr txBox="1"/>
          <p:nvPr/>
        </p:nvSpPr>
        <p:spPr>
          <a:xfrm>
            <a:off x="3278794" y="1061606"/>
            <a:ext cx="5634412" cy="2123658"/>
          </a:xfrm>
          <a:prstGeom prst="rect">
            <a:avLst/>
          </a:prstGeom>
          <a:noFill/>
        </p:spPr>
        <p:txBody>
          <a:bodyPr wrap="square" rtlCol="0">
            <a:spAutoFit/>
          </a:bodyPr>
          <a:lstStyle/>
          <a:p>
            <a:pPr algn="ctr"/>
            <a:r>
              <a:rPr lang="en-US" sz="4400" dirty="0">
                <a:latin typeface="Georgia" panose="02040502050405020303" pitchFamily="18" charset="0"/>
              </a:rPr>
              <a:t>Board Engagement with</a:t>
            </a:r>
          </a:p>
          <a:p>
            <a:pPr algn="ctr"/>
            <a:r>
              <a:rPr lang="en-US" sz="4400" dirty="0">
                <a:latin typeface="Georgia" panose="02040502050405020303" pitchFamily="18" charset="0"/>
              </a:rPr>
              <a:t>Fundraising</a:t>
            </a:r>
          </a:p>
        </p:txBody>
      </p:sp>
      <p:sp>
        <p:nvSpPr>
          <p:cNvPr id="3" name="TextBox 2">
            <a:extLst>
              <a:ext uri="{FF2B5EF4-FFF2-40B4-BE49-F238E27FC236}">
                <a16:creationId xmlns:a16="http://schemas.microsoft.com/office/drawing/2014/main" id="{36518D78-1155-7582-F64A-8C3ECE4BD5A6}"/>
              </a:ext>
            </a:extLst>
          </p:cNvPr>
          <p:cNvSpPr txBox="1"/>
          <p:nvPr/>
        </p:nvSpPr>
        <p:spPr>
          <a:xfrm>
            <a:off x="256478" y="4092497"/>
            <a:ext cx="9642383" cy="1323439"/>
          </a:xfrm>
          <a:prstGeom prst="rect">
            <a:avLst/>
          </a:prstGeom>
          <a:noFill/>
        </p:spPr>
        <p:txBody>
          <a:bodyPr wrap="none" rtlCol="0">
            <a:spAutoFit/>
          </a:bodyPr>
          <a:lstStyle/>
          <a:p>
            <a:r>
              <a:rPr lang="en-US" sz="2000" dirty="0">
                <a:latin typeface="Georgia" panose="02040502050405020303" pitchFamily="18" charset="0"/>
              </a:rPr>
              <a:t>Bill Stanczykiewicz, Ed.D.</a:t>
            </a:r>
          </a:p>
          <a:p>
            <a:r>
              <a:rPr lang="en-US" sz="2000" dirty="0">
                <a:latin typeface="Georgia" panose="02040502050405020303" pitchFamily="18" charset="0"/>
              </a:rPr>
              <a:t>Director &amp; Rosso Fellow, The Fund Raising School</a:t>
            </a:r>
          </a:p>
          <a:p>
            <a:r>
              <a:rPr lang="en-US" sz="2000" dirty="0">
                <a:latin typeface="Georgia" panose="02040502050405020303" pitchFamily="18" charset="0"/>
              </a:rPr>
              <a:t>Clinical Associate Professor, Indiana University Lilly Family School of Philanthropy</a:t>
            </a:r>
          </a:p>
          <a:p>
            <a:r>
              <a:rPr lang="en-US" sz="2000" dirty="0">
                <a:latin typeface="Georgia" panose="02040502050405020303" pitchFamily="18" charset="0"/>
              </a:rPr>
              <a:t>Senior Assistant Dean for External Relations</a:t>
            </a:r>
          </a:p>
        </p:txBody>
      </p:sp>
    </p:spTree>
    <p:extLst>
      <p:ext uri="{BB962C8B-B14F-4D97-AF65-F5344CB8AC3E}">
        <p14:creationId xmlns:p14="http://schemas.microsoft.com/office/powerpoint/2010/main" val="3424634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E27C91-5590-4C6B-8A38-652A8102230D}" type="slidenum">
              <a:rPr lang="en-US" smtClean="0"/>
              <a:pPr/>
              <a:t>10</a:t>
            </a:fld>
            <a:endParaRPr lang="en-US" dirty="0"/>
          </a:p>
        </p:txBody>
      </p:sp>
      <p:sp>
        <p:nvSpPr>
          <p:cNvPr id="3" name="TextBox 2"/>
          <p:cNvSpPr txBox="1"/>
          <p:nvPr/>
        </p:nvSpPr>
        <p:spPr>
          <a:xfrm>
            <a:off x="1935085" y="419100"/>
            <a:ext cx="8773556" cy="584775"/>
          </a:xfrm>
          <a:prstGeom prst="rect">
            <a:avLst/>
          </a:prstGeom>
          <a:noFill/>
        </p:spPr>
        <p:txBody>
          <a:bodyPr wrap="none" rtlCol="0">
            <a:spAutoFit/>
          </a:bodyPr>
          <a:lstStyle/>
          <a:p>
            <a:r>
              <a:rPr lang="en-US" sz="3200" dirty="0">
                <a:solidFill>
                  <a:srgbClr val="C00000"/>
                </a:solidFill>
                <a:latin typeface="Georgia" panose="02040502050405020303" pitchFamily="18" charset="0"/>
              </a:rPr>
              <a:t>STRUCTURING THE BOARD OF DIRECTORS</a:t>
            </a:r>
          </a:p>
        </p:txBody>
      </p:sp>
      <p:sp>
        <p:nvSpPr>
          <p:cNvPr id="4" name="TextBox 3"/>
          <p:cNvSpPr txBox="1"/>
          <p:nvPr/>
        </p:nvSpPr>
        <p:spPr>
          <a:xfrm>
            <a:off x="1020714" y="1323975"/>
            <a:ext cx="3752950" cy="4431983"/>
          </a:xfrm>
          <a:prstGeom prst="rect">
            <a:avLst/>
          </a:prstGeom>
          <a:noFill/>
        </p:spPr>
        <p:txBody>
          <a:bodyPr wrap="none" rtlCol="0">
            <a:spAutoFit/>
          </a:bodyPr>
          <a:lstStyle/>
          <a:p>
            <a:pPr lvl="0"/>
            <a:r>
              <a:rPr lang="en-US" sz="2400" i="1" dirty="0">
                <a:solidFill>
                  <a:srgbClr val="C00000"/>
                </a:solidFill>
                <a:latin typeface="Georgia" panose="02040502050405020303" pitchFamily="18" charset="0"/>
              </a:rPr>
              <a:t>Committees</a:t>
            </a:r>
            <a:r>
              <a:rPr lang="en-US" sz="2400" dirty="0">
                <a:latin typeface="Georgia" panose="02040502050405020303" pitchFamily="18" charset="0"/>
              </a:rPr>
              <a:t> </a:t>
            </a:r>
          </a:p>
          <a:p>
            <a:pPr lvl="0"/>
            <a:endParaRPr lang="en-US" sz="2400" dirty="0">
              <a:latin typeface="Georgia" panose="02040502050405020303" pitchFamily="18" charset="0"/>
            </a:endParaRPr>
          </a:p>
          <a:p>
            <a:pPr marL="800100" lvl="1" indent="-342900">
              <a:buFont typeface="Arial" panose="020B0604020202020204" pitchFamily="34" charset="0"/>
              <a:buChar char="•"/>
            </a:pPr>
            <a:r>
              <a:rPr lang="en-US" sz="2400" dirty="0">
                <a:latin typeface="Georgia" panose="02040502050405020303" pitchFamily="18" charset="0"/>
              </a:rPr>
              <a:t>Executive</a:t>
            </a:r>
          </a:p>
          <a:p>
            <a:pPr lvl="1"/>
            <a:endParaRPr lang="en-US" sz="2400" dirty="0">
              <a:latin typeface="Georgia" panose="02040502050405020303" pitchFamily="18" charset="0"/>
            </a:endParaRPr>
          </a:p>
          <a:p>
            <a:pPr marL="800100" lvl="1" indent="-342900">
              <a:buFont typeface="Arial" panose="020B0604020202020204" pitchFamily="34" charset="0"/>
              <a:buChar char="•"/>
            </a:pPr>
            <a:r>
              <a:rPr lang="en-US" sz="2400" dirty="0">
                <a:latin typeface="Georgia" panose="02040502050405020303" pitchFamily="18" charset="0"/>
              </a:rPr>
              <a:t>Board Governance</a:t>
            </a:r>
          </a:p>
          <a:p>
            <a:pPr lvl="1"/>
            <a:endParaRPr lang="en-US" sz="2400" dirty="0">
              <a:latin typeface="Georgia" panose="02040502050405020303" pitchFamily="18" charset="0"/>
            </a:endParaRPr>
          </a:p>
          <a:p>
            <a:pPr marL="800100" lvl="1" indent="-342900">
              <a:buFont typeface="Arial" panose="020B0604020202020204" pitchFamily="34" charset="0"/>
              <a:buChar char="•"/>
            </a:pPr>
            <a:r>
              <a:rPr lang="en-US" sz="2400" dirty="0">
                <a:latin typeface="Georgia" panose="02040502050405020303" pitchFamily="18" charset="0"/>
              </a:rPr>
              <a:t>Budget and Finance</a:t>
            </a:r>
          </a:p>
          <a:p>
            <a:pPr lvl="1"/>
            <a:endParaRPr lang="en-US" sz="2400" dirty="0">
              <a:latin typeface="Georgia" panose="02040502050405020303" pitchFamily="18" charset="0"/>
            </a:endParaRPr>
          </a:p>
          <a:p>
            <a:pPr marL="800100" lvl="1" indent="-342900">
              <a:buFont typeface="Arial" panose="020B0604020202020204" pitchFamily="34" charset="0"/>
              <a:buChar char="•"/>
            </a:pPr>
            <a:r>
              <a:rPr lang="en-US" sz="2400" dirty="0">
                <a:latin typeface="Georgia" panose="02040502050405020303" pitchFamily="18" charset="0"/>
              </a:rPr>
              <a:t>Fund Development</a:t>
            </a:r>
          </a:p>
          <a:p>
            <a:pPr lvl="1"/>
            <a:endParaRPr lang="en-US" sz="2400" dirty="0">
              <a:latin typeface="Georgia" panose="02040502050405020303" pitchFamily="18" charset="0"/>
            </a:endParaRPr>
          </a:p>
          <a:p>
            <a:pPr marL="800100" lvl="1" indent="-342900">
              <a:buFont typeface="Arial" panose="020B0604020202020204" pitchFamily="34" charset="0"/>
              <a:buChar char="•"/>
            </a:pPr>
            <a:r>
              <a:rPr lang="en-US" sz="2400" dirty="0">
                <a:latin typeface="Georgia" panose="02040502050405020303" pitchFamily="18" charset="0"/>
              </a:rPr>
              <a:t>Task Forces</a:t>
            </a:r>
          </a:p>
          <a:p>
            <a:endParaRPr lang="en-US" dirty="0"/>
          </a:p>
        </p:txBody>
      </p:sp>
      <p:pic>
        <p:nvPicPr>
          <p:cNvPr id="5" name="Picture 4"/>
          <p:cNvPicPr>
            <a:picLocks noChangeAspect="1"/>
          </p:cNvPicPr>
          <p:nvPr/>
        </p:nvPicPr>
        <p:blipFill>
          <a:blip r:embed="rId2"/>
          <a:stretch>
            <a:fillRect/>
          </a:stretch>
        </p:blipFill>
        <p:spPr>
          <a:xfrm>
            <a:off x="5882033" y="1766123"/>
            <a:ext cx="5331221" cy="3547685"/>
          </a:xfrm>
          <a:prstGeom prst="rect">
            <a:avLst/>
          </a:prstGeom>
        </p:spPr>
      </p:pic>
    </p:spTree>
    <p:extLst>
      <p:ext uri="{BB962C8B-B14F-4D97-AF65-F5344CB8AC3E}">
        <p14:creationId xmlns:p14="http://schemas.microsoft.com/office/powerpoint/2010/main" val="405043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Effect transition="in" filter="fade">
                                      <p:cBhvr>
                                        <p:cTn id="11" dur="1000"/>
                                        <p:tgtEl>
                                          <p:spTgt spid="4">
                                            <p:txEl>
                                              <p:pRg st="4" end="4"/>
                                            </p:txEl>
                                          </p:spTgt>
                                        </p:tgtEl>
                                      </p:cBhvr>
                                    </p:animEffect>
                                    <p:anim calcmode="lin" valueType="num">
                                      <p:cBhvr>
                                        <p:cTn id="1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 calcmode="lin" valueType="num">
                                      <p:cBhvr>
                                        <p:cTn id="18"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19"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20"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21" dur="1000"/>
                                        <p:tgtEl>
                                          <p:spTgt spid="4">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xEl>
                                              <p:pRg st="8" end="8"/>
                                            </p:txEl>
                                          </p:spTgt>
                                        </p:tgtEl>
                                        <p:attrNameLst>
                                          <p:attrName>style.visibility</p:attrName>
                                        </p:attrNameLst>
                                      </p:cBhvr>
                                      <p:to>
                                        <p:strVal val="visible"/>
                                      </p:to>
                                    </p:set>
                                    <p:anim calcmode="lin" valueType="num">
                                      <p:cBhvr>
                                        <p:cTn id="26"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27"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28" dur="500"/>
                                        <p:tgtEl>
                                          <p:spTgt spid="4">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animEffect transition="in" filter="fade">
                                      <p:cBhvr>
                                        <p:cTn id="33" dur="1000"/>
                                        <p:tgtEl>
                                          <p:spTgt spid="4">
                                            <p:txEl>
                                              <p:pRg st="10" end="10"/>
                                            </p:txEl>
                                          </p:spTgt>
                                        </p:tgtEl>
                                      </p:cBhvr>
                                    </p:animEffect>
                                    <p:anim calcmode="lin" valueType="num">
                                      <p:cBhvr>
                                        <p:cTn id="34"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4">
                                            <p:txEl>
                                              <p:pRg st="10" end="10"/>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4">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1331" y="320811"/>
            <a:ext cx="5525220" cy="584775"/>
          </a:xfrm>
          <a:prstGeom prst="rect">
            <a:avLst/>
          </a:prstGeom>
          <a:noFill/>
        </p:spPr>
        <p:txBody>
          <a:bodyPr wrap="square" rtlCol="0">
            <a:spAutoFit/>
          </a:bodyPr>
          <a:lstStyle/>
          <a:p>
            <a:pPr algn="ctr"/>
            <a:r>
              <a:rPr lang="en-US" sz="3200" dirty="0">
                <a:solidFill>
                  <a:srgbClr val="C00000"/>
                </a:solidFill>
                <a:latin typeface="Georgia" panose="02040502050405020303" pitchFamily="18" charset="0"/>
              </a:rPr>
              <a:t>BOARD MEETING AGENDA</a:t>
            </a:r>
          </a:p>
        </p:txBody>
      </p:sp>
      <p:sp>
        <p:nvSpPr>
          <p:cNvPr id="3" name="TextBox 2"/>
          <p:cNvSpPr txBox="1"/>
          <p:nvPr/>
        </p:nvSpPr>
        <p:spPr>
          <a:xfrm>
            <a:off x="4539743" y="1442757"/>
            <a:ext cx="5809128" cy="3693319"/>
          </a:xfrm>
          <a:prstGeom prst="rect">
            <a:avLst/>
          </a:prstGeom>
          <a:noFill/>
        </p:spPr>
        <p:txBody>
          <a:bodyPr wrap="square" rtlCol="0">
            <a:spAutoFit/>
          </a:bodyPr>
          <a:lstStyle/>
          <a:p>
            <a:r>
              <a:rPr lang="en-US" dirty="0"/>
              <a:t> </a:t>
            </a:r>
          </a:p>
          <a:p>
            <a:pPr marL="285750" lvl="0" indent="-285750">
              <a:buFont typeface="Arial" panose="020B0604020202020204" pitchFamily="34" charset="0"/>
              <a:buChar char="•"/>
            </a:pPr>
            <a:r>
              <a:rPr lang="en-US" sz="2400" dirty="0">
                <a:latin typeface="Georgia" panose="02040502050405020303" pitchFamily="18" charset="0"/>
              </a:rPr>
              <a:t>Consent Agenda</a:t>
            </a:r>
          </a:p>
          <a:p>
            <a:pPr lvl="0"/>
            <a:endParaRPr lang="en-US" sz="2400" dirty="0">
              <a:latin typeface="Georgia" panose="02040502050405020303" pitchFamily="18" charset="0"/>
            </a:endParaRPr>
          </a:p>
          <a:p>
            <a:pPr marL="285750" lvl="0" indent="-285750">
              <a:buFont typeface="Arial" panose="020B0604020202020204" pitchFamily="34" charset="0"/>
              <a:buChar char="•"/>
            </a:pPr>
            <a:r>
              <a:rPr lang="en-US" sz="2400" dirty="0">
                <a:latin typeface="Georgia" panose="02040502050405020303" pitchFamily="18" charset="0"/>
              </a:rPr>
              <a:t>Mission Moment</a:t>
            </a:r>
          </a:p>
          <a:p>
            <a:pPr lvl="0"/>
            <a:endParaRPr lang="en-US" sz="2400" dirty="0">
              <a:latin typeface="Georgia" panose="02040502050405020303" pitchFamily="18" charset="0"/>
            </a:endParaRPr>
          </a:p>
          <a:p>
            <a:pPr marL="285750" lvl="0" indent="-285750">
              <a:buFont typeface="Arial" panose="020B0604020202020204" pitchFamily="34" charset="0"/>
              <a:buChar char="•"/>
            </a:pPr>
            <a:r>
              <a:rPr lang="en-US" sz="2400" dirty="0">
                <a:latin typeface="Georgia" panose="02040502050405020303" pitchFamily="18" charset="0"/>
              </a:rPr>
              <a:t>Committee Reports</a:t>
            </a:r>
          </a:p>
          <a:p>
            <a:pPr lvl="0"/>
            <a:endParaRPr lang="en-US" sz="2400" dirty="0">
              <a:latin typeface="Georgia" panose="02040502050405020303" pitchFamily="18" charset="0"/>
            </a:endParaRPr>
          </a:p>
          <a:p>
            <a:pPr marL="285750" lvl="0" indent="-285750">
              <a:buFont typeface="Arial" panose="020B0604020202020204" pitchFamily="34" charset="0"/>
              <a:buChar char="•"/>
            </a:pPr>
            <a:r>
              <a:rPr lang="en-US" sz="2400" dirty="0">
                <a:latin typeface="Georgia" panose="02040502050405020303" pitchFamily="18" charset="0"/>
              </a:rPr>
              <a:t>Executive Director’s Report</a:t>
            </a:r>
          </a:p>
          <a:p>
            <a:pPr lvl="0"/>
            <a:endParaRPr lang="en-US" sz="2400" dirty="0">
              <a:latin typeface="Georgia" panose="02040502050405020303" pitchFamily="18" charset="0"/>
            </a:endParaRPr>
          </a:p>
          <a:p>
            <a:pPr marL="285750" lvl="0" indent="-285750">
              <a:buFont typeface="Arial" panose="020B0604020202020204" pitchFamily="34" charset="0"/>
              <a:buChar char="•"/>
            </a:pPr>
            <a:r>
              <a:rPr lang="en-US" sz="2400" dirty="0">
                <a:latin typeface="Georgia" panose="02040502050405020303" pitchFamily="18" charset="0"/>
              </a:rPr>
              <a:t>Big Question/Big Idea/Big Opportunity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22946"/>
            <a:ext cx="3276375" cy="3193429"/>
          </a:xfrm>
          <a:prstGeom prst="rect">
            <a:avLst/>
          </a:prstGeom>
        </p:spPr>
      </p:pic>
      <p:sp>
        <p:nvSpPr>
          <p:cNvPr id="7" name="Slide Number Placeholder 6"/>
          <p:cNvSpPr>
            <a:spLocks noGrp="1"/>
          </p:cNvSpPr>
          <p:nvPr>
            <p:ph type="sldNum" sz="quarter" idx="12"/>
          </p:nvPr>
        </p:nvSpPr>
        <p:spPr/>
        <p:txBody>
          <a:bodyPr/>
          <a:lstStyle/>
          <a:p>
            <a:fld id="{A9E27C91-5590-4C6B-8A38-652A8102230D}" type="slidenum">
              <a:rPr lang="en-US" smtClean="0"/>
              <a:pPr/>
              <a:t>11</a:t>
            </a:fld>
            <a:endParaRPr lang="en-US" dirty="0"/>
          </a:p>
        </p:txBody>
      </p:sp>
    </p:spTree>
    <p:extLst>
      <p:ext uri="{BB962C8B-B14F-4D97-AF65-F5344CB8AC3E}">
        <p14:creationId xmlns:p14="http://schemas.microsoft.com/office/powerpoint/2010/main" val="338021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800" decel="100000"/>
                                        <p:tgtEl>
                                          <p:spTgt spid="3">
                                            <p:txEl>
                                              <p:pRg st="3" end="3"/>
                                            </p:txEl>
                                          </p:spTgt>
                                        </p:tgtEl>
                                      </p:cBhvr>
                                    </p:animEffect>
                                    <p:anim calcmode="lin" valueType="num">
                                      <p:cBhvr>
                                        <p:cTn id="16"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28"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2"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Scale>
                                      <p:cBhvr>
                                        <p:cTn id="37" dur="1000" decel="50000" fill="hold">
                                          <p:stCondLst>
                                            <p:cond delay="0"/>
                                          </p:stCondLst>
                                        </p:cTn>
                                        <p:tgtEl>
                                          <p:spTgt spid="3">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3">
                                            <p:txEl>
                                              <p:pRg st="7" end="7"/>
                                            </p:txEl>
                                          </p:spTgt>
                                        </p:tgtEl>
                                        <p:attrNameLst>
                                          <p:attrName>ppt_x</p:attrName>
                                          <p:attrName>ppt_y</p:attrName>
                                        </p:attrNameLst>
                                      </p:cBhvr>
                                    </p:animMotion>
                                    <p:animEffect transition="in" filter="fade">
                                      <p:cBhvr>
                                        <p:cTn id="39" dur="10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wipe(down)">
                                      <p:cBhvr>
                                        <p:cTn id="4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2675" y="361872"/>
            <a:ext cx="6898579" cy="584775"/>
          </a:xfrm>
          <a:prstGeom prst="rect">
            <a:avLst/>
          </a:prstGeom>
          <a:noFill/>
        </p:spPr>
        <p:txBody>
          <a:bodyPr wrap="square" rtlCol="0">
            <a:spAutoFit/>
          </a:bodyPr>
          <a:lstStyle/>
          <a:p>
            <a:pPr defTabSz="685800"/>
            <a:r>
              <a:rPr lang="en-US" sz="3200" dirty="0">
                <a:solidFill>
                  <a:srgbClr val="C00000"/>
                </a:solidFill>
                <a:latin typeface="Georgia" panose="02040502050405020303" pitchFamily="18" charset="0"/>
              </a:rPr>
              <a:t>Nonprofit Boards and Fundraising</a:t>
            </a:r>
          </a:p>
        </p:txBody>
      </p:sp>
      <p:sp>
        <p:nvSpPr>
          <p:cNvPr id="3" name="TextBox 2"/>
          <p:cNvSpPr txBox="1"/>
          <p:nvPr/>
        </p:nvSpPr>
        <p:spPr>
          <a:xfrm>
            <a:off x="1629508" y="1217090"/>
            <a:ext cx="8718452" cy="461665"/>
          </a:xfrm>
          <a:prstGeom prst="rect">
            <a:avLst/>
          </a:prstGeom>
          <a:noFill/>
        </p:spPr>
        <p:txBody>
          <a:bodyPr wrap="square" rtlCol="0">
            <a:spAutoFit/>
          </a:bodyPr>
          <a:lstStyle/>
          <a:p>
            <a:pPr marL="214313" indent="-214313" defTabSz="685800">
              <a:buFont typeface="Arial" panose="020B0604020202020204" pitchFamily="34" charset="0"/>
              <a:buChar char="•"/>
            </a:pPr>
            <a:r>
              <a:rPr lang="en-US" sz="2400" dirty="0">
                <a:solidFill>
                  <a:prstClr val="black"/>
                </a:solidFill>
                <a:latin typeface="Georgia" panose="02040502050405020303" pitchFamily="18" charset="0"/>
              </a:rPr>
              <a:t>Only 46 percent of nonprofits have 100 percent board giving</a:t>
            </a:r>
          </a:p>
        </p:txBody>
      </p:sp>
      <p:sp>
        <p:nvSpPr>
          <p:cNvPr id="4" name="TextBox 3"/>
          <p:cNvSpPr txBox="1"/>
          <p:nvPr/>
        </p:nvSpPr>
        <p:spPr>
          <a:xfrm>
            <a:off x="1629508" y="1965298"/>
            <a:ext cx="8922512" cy="830997"/>
          </a:xfrm>
          <a:prstGeom prst="rect">
            <a:avLst/>
          </a:prstGeom>
          <a:noFill/>
        </p:spPr>
        <p:txBody>
          <a:bodyPr wrap="square" rtlCol="0">
            <a:spAutoFit/>
          </a:bodyPr>
          <a:lstStyle/>
          <a:p>
            <a:pPr marL="214313" indent="-214313" defTabSz="685800">
              <a:buFont typeface="Arial" panose="020B0604020202020204" pitchFamily="34" charset="0"/>
              <a:buChar char="•"/>
            </a:pPr>
            <a:r>
              <a:rPr lang="en-US" sz="2400" dirty="0">
                <a:solidFill>
                  <a:prstClr val="black"/>
                </a:solidFill>
                <a:latin typeface="Georgia" panose="02040502050405020303" pitchFamily="18" charset="0"/>
              </a:rPr>
              <a:t>Only 40 percent of nonprofit CEOs describe their boards as actively participating in fundraising</a:t>
            </a:r>
          </a:p>
        </p:txBody>
      </p:sp>
      <p:sp>
        <p:nvSpPr>
          <p:cNvPr id="5" name="TextBox 4"/>
          <p:cNvSpPr txBox="1"/>
          <p:nvPr/>
        </p:nvSpPr>
        <p:spPr>
          <a:xfrm>
            <a:off x="1629508" y="3005098"/>
            <a:ext cx="7738584" cy="830997"/>
          </a:xfrm>
          <a:prstGeom prst="rect">
            <a:avLst/>
          </a:prstGeom>
          <a:noFill/>
        </p:spPr>
        <p:txBody>
          <a:bodyPr wrap="square" rtlCol="0">
            <a:spAutoFit/>
          </a:bodyPr>
          <a:lstStyle/>
          <a:p>
            <a:pPr marL="257175" indent="-257175" defTabSz="685800">
              <a:buFont typeface="Arial" panose="020B0604020202020204" pitchFamily="34" charset="0"/>
              <a:buChar char="•"/>
            </a:pPr>
            <a:r>
              <a:rPr lang="en-US" sz="2400" dirty="0">
                <a:solidFill>
                  <a:prstClr val="black"/>
                </a:solidFill>
                <a:latin typeface="Georgia" panose="02040502050405020303" pitchFamily="18" charset="0"/>
              </a:rPr>
              <a:t>Nonprofit CEOs – fundraising is a top responsibility of board members</a:t>
            </a:r>
          </a:p>
        </p:txBody>
      </p:sp>
      <p:sp>
        <p:nvSpPr>
          <p:cNvPr id="6" name="TextBox 5"/>
          <p:cNvSpPr txBox="1"/>
          <p:nvPr/>
        </p:nvSpPr>
        <p:spPr>
          <a:xfrm>
            <a:off x="1622744" y="4108045"/>
            <a:ext cx="9045256" cy="830997"/>
          </a:xfrm>
          <a:prstGeom prst="rect">
            <a:avLst/>
          </a:prstGeom>
          <a:noFill/>
        </p:spPr>
        <p:txBody>
          <a:bodyPr wrap="square" rtlCol="0">
            <a:spAutoFit/>
          </a:bodyPr>
          <a:lstStyle/>
          <a:p>
            <a:pPr marL="214313" indent="-214313" defTabSz="685800">
              <a:buFont typeface="Arial" panose="020B0604020202020204" pitchFamily="34" charset="0"/>
              <a:buChar char="•"/>
            </a:pPr>
            <a:r>
              <a:rPr lang="en-US" sz="2400" dirty="0">
                <a:solidFill>
                  <a:prstClr val="black"/>
                </a:solidFill>
                <a:latin typeface="Georgia" panose="02040502050405020303" pitchFamily="18" charset="0"/>
              </a:rPr>
              <a:t>Board members were asked about external stakeholders with whom they should meet:</a:t>
            </a:r>
          </a:p>
        </p:txBody>
      </p:sp>
      <p:sp>
        <p:nvSpPr>
          <p:cNvPr id="7" name="TextBox 6"/>
          <p:cNvSpPr txBox="1"/>
          <p:nvPr/>
        </p:nvSpPr>
        <p:spPr>
          <a:xfrm>
            <a:off x="2026536" y="5016240"/>
            <a:ext cx="4009292" cy="400110"/>
          </a:xfrm>
          <a:prstGeom prst="rect">
            <a:avLst/>
          </a:prstGeom>
          <a:noFill/>
        </p:spPr>
        <p:txBody>
          <a:bodyPr wrap="square" rtlCol="0">
            <a:spAutoFit/>
          </a:bodyPr>
          <a:lstStyle/>
          <a:p>
            <a:pPr marL="257175" indent="-257175" defTabSz="685800">
              <a:buFont typeface="Courier New" panose="02070309020205020404" pitchFamily="49" charset="0"/>
              <a:buChar char="o"/>
            </a:pPr>
            <a:r>
              <a:rPr lang="en-US" sz="2000" dirty="0">
                <a:solidFill>
                  <a:prstClr val="black"/>
                </a:solidFill>
                <a:latin typeface="Georgia" panose="02040502050405020303" pitchFamily="18" charset="0"/>
              </a:rPr>
              <a:t>The number who were asked =</a:t>
            </a:r>
          </a:p>
        </p:txBody>
      </p:sp>
      <p:sp>
        <p:nvSpPr>
          <p:cNvPr id="8" name="TextBox 7"/>
          <p:cNvSpPr txBox="1"/>
          <p:nvPr/>
        </p:nvSpPr>
        <p:spPr>
          <a:xfrm>
            <a:off x="5941236" y="5016240"/>
            <a:ext cx="587020" cy="400110"/>
          </a:xfrm>
          <a:prstGeom prst="rect">
            <a:avLst/>
          </a:prstGeom>
          <a:noFill/>
        </p:spPr>
        <p:txBody>
          <a:bodyPr wrap="none" rtlCol="0">
            <a:spAutoFit/>
          </a:bodyPr>
          <a:lstStyle/>
          <a:p>
            <a:pPr defTabSz="685800"/>
            <a:r>
              <a:rPr lang="en-US" sz="2000" dirty="0">
                <a:solidFill>
                  <a:srgbClr val="C00000"/>
                </a:solidFill>
                <a:latin typeface="Georgia" panose="02040502050405020303" pitchFamily="18" charset="0"/>
              </a:rPr>
              <a:t>169</a:t>
            </a:r>
          </a:p>
        </p:txBody>
      </p:sp>
      <p:sp>
        <p:nvSpPr>
          <p:cNvPr id="9" name="TextBox 8"/>
          <p:cNvSpPr txBox="1"/>
          <p:nvPr/>
        </p:nvSpPr>
        <p:spPr>
          <a:xfrm>
            <a:off x="2074034" y="5558863"/>
            <a:ext cx="8321424" cy="400110"/>
          </a:xfrm>
          <a:prstGeom prst="rect">
            <a:avLst/>
          </a:prstGeom>
          <a:noFill/>
        </p:spPr>
        <p:txBody>
          <a:bodyPr wrap="square" rtlCol="0">
            <a:spAutoFit/>
          </a:bodyPr>
          <a:lstStyle/>
          <a:p>
            <a:pPr marL="214313" indent="-214313" defTabSz="685800">
              <a:buFont typeface="Courier New" panose="02070309020205020404" pitchFamily="49" charset="0"/>
              <a:buChar char="o"/>
            </a:pPr>
            <a:r>
              <a:rPr lang="en-US" sz="2000" dirty="0">
                <a:solidFill>
                  <a:prstClr val="black"/>
                </a:solidFill>
                <a:latin typeface="Georgia" panose="02040502050405020303" pitchFamily="18" charset="0"/>
              </a:rPr>
              <a:t>The number who cited donors and prospective donors =</a:t>
            </a:r>
          </a:p>
        </p:txBody>
      </p:sp>
      <p:sp>
        <p:nvSpPr>
          <p:cNvPr id="10" name="TextBox 9"/>
          <p:cNvSpPr txBox="1"/>
          <p:nvPr/>
        </p:nvSpPr>
        <p:spPr>
          <a:xfrm>
            <a:off x="8788037" y="5368572"/>
            <a:ext cx="400456" cy="707886"/>
          </a:xfrm>
          <a:prstGeom prst="rect">
            <a:avLst/>
          </a:prstGeom>
          <a:noFill/>
        </p:spPr>
        <p:txBody>
          <a:bodyPr wrap="square" rtlCol="0">
            <a:spAutoFit/>
          </a:bodyPr>
          <a:lstStyle/>
          <a:p>
            <a:pPr defTabSz="685800"/>
            <a:r>
              <a:rPr lang="en-US" sz="4000" dirty="0">
                <a:solidFill>
                  <a:srgbClr val="0070C0"/>
                </a:solidFill>
                <a:latin typeface="Georgia" panose="02040502050405020303" pitchFamily="18" charset="0"/>
              </a:rPr>
              <a:t>0</a:t>
            </a:r>
          </a:p>
        </p:txBody>
      </p:sp>
      <p:sp>
        <p:nvSpPr>
          <p:cNvPr id="12" name="TextBox 11"/>
          <p:cNvSpPr txBox="1"/>
          <p:nvPr/>
        </p:nvSpPr>
        <p:spPr>
          <a:xfrm>
            <a:off x="863632" y="6101486"/>
            <a:ext cx="5874698" cy="369332"/>
          </a:xfrm>
          <a:prstGeom prst="rect">
            <a:avLst/>
          </a:prstGeom>
          <a:noFill/>
        </p:spPr>
        <p:txBody>
          <a:bodyPr wrap="square" rtlCol="0">
            <a:spAutoFit/>
          </a:bodyPr>
          <a:lstStyle/>
          <a:p>
            <a:pPr defTabSz="685800"/>
            <a:r>
              <a:rPr lang="en-US" dirty="0">
                <a:solidFill>
                  <a:schemeClr val="bg1"/>
                </a:solidFill>
                <a:latin typeface="Georgia" panose="02040502050405020303" pitchFamily="18" charset="0"/>
              </a:rPr>
              <a:t>(BoardSource, 2017; </a:t>
            </a:r>
            <a:r>
              <a:rPr lang="en-US" dirty="0" err="1">
                <a:solidFill>
                  <a:schemeClr val="bg1"/>
                </a:solidFill>
                <a:latin typeface="Georgia" panose="02040502050405020303" pitchFamily="18" charset="0"/>
              </a:rPr>
              <a:t>BrideSpan</a:t>
            </a:r>
            <a:r>
              <a:rPr lang="en-US" dirty="0">
                <a:solidFill>
                  <a:schemeClr val="bg1"/>
                </a:solidFill>
                <a:latin typeface="Georgia" panose="02040502050405020303" pitchFamily="18" charset="0"/>
              </a:rPr>
              <a:t>, 2018; Holland, 2002)</a:t>
            </a:r>
          </a:p>
        </p:txBody>
      </p:sp>
    </p:spTree>
    <p:extLst>
      <p:ext uri="{BB962C8B-B14F-4D97-AF65-F5344CB8AC3E}">
        <p14:creationId xmlns:p14="http://schemas.microsoft.com/office/powerpoint/2010/main" val="186955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style.rotation</p:attrName>
                                        </p:attrNameLst>
                                      </p:cBhvr>
                                      <p:tavLst>
                                        <p:tav tm="0">
                                          <p:val>
                                            <p:fltVal val="90"/>
                                          </p:val>
                                        </p:tav>
                                        <p:tav tm="100000">
                                          <p:val>
                                            <p:fltVal val="0"/>
                                          </p:val>
                                        </p:tav>
                                      </p:tavLst>
                                    </p:anim>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80">
                                          <p:stCondLst>
                                            <p:cond delay="0"/>
                                          </p:stCondLst>
                                        </p:cTn>
                                        <p:tgtEl>
                                          <p:spTgt spid="10"/>
                                        </p:tgtEl>
                                      </p:cBhvr>
                                    </p:animEffect>
                                    <p:anim calcmode="lin" valueType="num">
                                      <p:cBhvr>
                                        <p:cTn id="4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9" dur="26">
                                          <p:stCondLst>
                                            <p:cond delay="650"/>
                                          </p:stCondLst>
                                        </p:cTn>
                                        <p:tgtEl>
                                          <p:spTgt spid="10"/>
                                        </p:tgtEl>
                                      </p:cBhvr>
                                      <p:to x="100000" y="60000"/>
                                    </p:animScale>
                                    <p:animScale>
                                      <p:cBhvr>
                                        <p:cTn id="50" dur="166" decel="50000">
                                          <p:stCondLst>
                                            <p:cond delay="676"/>
                                          </p:stCondLst>
                                        </p:cTn>
                                        <p:tgtEl>
                                          <p:spTgt spid="10"/>
                                        </p:tgtEl>
                                      </p:cBhvr>
                                      <p:to x="100000" y="100000"/>
                                    </p:animScale>
                                    <p:animScale>
                                      <p:cBhvr>
                                        <p:cTn id="51" dur="26">
                                          <p:stCondLst>
                                            <p:cond delay="1312"/>
                                          </p:stCondLst>
                                        </p:cTn>
                                        <p:tgtEl>
                                          <p:spTgt spid="10"/>
                                        </p:tgtEl>
                                      </p:cBhvr>
                                      <p:to x="100000" y="80000"/>
                                    </p:animScale>
                                    <p:animScale>
                                      <p:cBhvr>
                                        <p:cTn id="52" dur="166" decel="50000">
                                          <p:stCondLst>
                                            <p:cond delay="1338"/>
                                          </p:stCondLst>
                                        </p:cTn>
                                        <p:tgtEl>
                                          <p:spTgt spid="10"/>
                                        </p:tgtEl>
                                      </p:cBhvr>
                                      <p:to x="100000" y="100000"/>
                                    </p:animScale>
                                    <p:animScale>
                                      <p:cBhvr>
                                        <p:cTn id="53" dur="26">
                                          <p:stCondLst>
                                            <p:cond delay="1642"/>
                                          </p:stCondLst>
                                        </p:cTn>
                                        <p:tgtEl>
                                          <p:spTgt spid="10"/>
                                        </p:tgtEl>
                                      </p:cBhvr>
                                      <p:to x="100000" y="90000"/>
                                    </p:animScale>
                                    <p:animScale>
                                      <p:cBhvr>
                                        <p:cTn id="54" dur="166" decel="50000">
                                          <p:stCondLst>
                                            <p:cond delay="1668"/>
                                          </p:stCondLst>
                                        </p:cTn>
                                        <p:tgtEl>
                                          <p:spTgt spid="10"/>
                                        </p:tgtEl>
                                      </p:cBhvr>
                                      <p:to x="100000" y="100000"/>
                                    </p:animScale>
                                    <p:animScale>
                                      <p:cBhvr>
                                        <p:cTn id="55" dur="26">
                                          <p:stCondLst>
                                            <p:cond delay="1808"/>
                                          </p:stCondLst>
                                        </p:cTn>
                                        <p:tgtEl>
                                          <p:spTgt spid="10"/>
                                        </p:tgtEl>
                                      </p:cBhvr>
                                      <p:to x="100000" y="95000"/>
                                    </p:animScale>
                                    <p:animScale>
                                      <p:cBhvr>
                                        <p:cTn id="5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40609" y="914399"/>
            <a:ext cx="3159738" cy="4328183"/>
          </a:xfrm>
          <a:prstGeom prst="rect">
            <a:avLst/>
          </a:prstGeom>
        </p:spPr>
      </p:pic>
      <p:sp>
        <p:nvSpPr>
          <p:cNvPr id="3" name="TextBox 2"/>
          <p:cNvSpPr txBox="1"/>
          <p:nvPr/>
        </p:nvSpPr>
        <p:spPr>
          <a:xfrm>
            <a:off x="460228" y="599506"/>
            <a:ext cx="3821102" cy="495520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Not polite to talk about money with other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I will look silly or awkward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If they donate to me, I will be expected to donate to them (“quid pro quo”)</a:t>
            </a:r>
          </a:p>
        </p:txBody>
      </p:sp>
      <p:sp>
        <p:nvSpPr>
          <p:cNvPr id="4" name="TextBox 3"/>
          <p:cNvSpPr txBox="1"/>
          <p:nvPr/>
        </p:nvSpPr>
        <p:spPr>
          <a:xfrm>
            <a:off x="8093638" y="599506"/>
            <a:ext cx="3757852" cy="550920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More than money, you are inviting them to join you in the ways that you are making the world a better place!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This is not about you. This is about the cause. The nonprofit’s impact. The people being 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Yes. #</a:t>
            </a:r>
            <a:r>
              <a:rPr kumimoji="0" lang="en-US" sz="2400" b="0" i="0" u="none" strike="noStrike" kern="1200" cap="none" spc="0" normalizeH="0" baseline="0" noProof="0" dirty="0" err="1">
                <a:ln>
                  <a:noFill/>
                </a:ln>
                <a:solidFill>
                  <a:prstClr val="black"/>
                </a:solidFill>
                <a:effectLst/>
                <a:uLnTx/>
                <a:uFillTx/>
                <a:latin typeface="Georgia" panose="02040502050405020303" pitchFamily="18" charset="0"/>
                <a:ea typeface="+mn-ea"/>
                <a:cs typeface="+mn-cs"/>
              </a:rPr>
              <a:t>Adulting</a:t>
            </a:r>
            <a:r>
              <a:rPr kumimoji="0" lang="en-US"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a:t>
            </a:r>
          </a:p>
        </p:txBody>
      </p:sp>
      <p:sp>
        <p:nvSpPr>
          <p:cNvPr id="5" name="TextBox 4"/>
          <p:cNvSpPr txBox="1"/>
          <p:nvPr/>
        </p:nvSpPr>
        <p:spPr>
          <a:xfrm>
            <a:off x="2073349" y="69963"/>
            <a:ext cx="8294258" cy="584775"/>
          </a:xfrm>
          <a:prstGeom prst="rect">
            <a:avLst/>
          </a:prstGeom>
          <a:noFill/>
        </p:spPr>
        <p:txBody>
          <a:bodyPr wrap="none" rtlCol="0">
            <a:spAutoFit/>
          </a:bodyPr>
          <a:lstStyle/>
          <a:p>
            <a:r>
              <a:rPr lang="en-US" sz="3200" dirty="0">
                <a:solidFill>
                  <a:srgbClr val="C00000"/>
                </a:solidFill>
                <a:latin typeface="Georgia" panose="02040502050405020303" pitchFamily="18" charset="0"/>
              </a:rPr>
              <a:t>WHY PEOPLE HESITATE TO FUNDRAISE</a:t>
            </a:r>
          </a:p>
        </p:txBody>
      </p:sp>
      <p:sp>
        <p:nvSpPr>
          <p:cNvPr id="6" name="TextBox 5"/>
          <p:cNvSpPr txBox="1"/>
          <p:nvPr/>
        </p:nvSpPr>
        <p:spPr>
          <a:xfrm>
            <a:off x="1886459" y="5629704"/>
            <a:ext cx="6207179" cy="369332"/>
          </a:xfrm>
          <a:prstGeom prst="rect">
            <a:avLst/>
          </a:prstGeom>
          <a:noFill/>
        </p:spPr>
        <p:txBody>
          <a:bodyPr wrap="square" rtlCol="0">
            <a:spAutoFit/>
          </a:bodyPr>
          <a:lstStyle/>
          <a:p>
            <a:pPr defTabSz="685800"/>
            <a:r>
              <a:rPr lang="en-US" dirty="0">
                <a:solidFill>
                  <a:prstClr val="black"/>
                </a:solidFill>
                <a:latin typeface="Georgia" panose="02040502050405020303" pitchFamily="18" charset="0"/>
              </a:rPr>
              <a:t>“Fundraising is the </a:t>
            </a:r>
            <a:r>
              <a:rPr lang="en-US" dirty="0">
                <a:solidFill>
                  <a:srgbClr val="C00000"/>
                </a:solidFill>
                <a:latin typeface="Georgia" panose="02040502050405020303" pitchFamily="18" charset="0"/>
              </a:rPr>
              <a:t>gentle</a:t>
            </a:r>
            <a:r>
              <a:rPr lang="en-US" dirty="0">
                <a:solidFill>
                  <a:prstClr val="black"/>
                </a:solidFill>
                <a:latin typeface="Georgia" panose="02040502050405020303" pitchFamily="18" charset="0"/>
              </a:rPr>
              <a:t> </a:t>
            </a:r>
            <a:r>
              <a:rPr lang="en-US" dirty="0">
                <a:solidFill>
                  <a:srgbClr val="0070C0"/>
                </a:solidFill>
                <a:latin typeface="Georgia" panose="02040502050405020303" pitchFamily="18" charset="0"/>
              </a:rPr>
              <a:t>art</a:t>
            </a:r>
            <a:r>
              <a:rPr lang="en-US" dirty="0">
                <a:solidFill>
                  <a:prstClr val="black"/>
                </a:solidFill>
                <a:latin typeface="Georgia" panose="02040502050405020303" pitchFamily="18" charset="0"/>
              </a:rPr>
              <a:t> of </a:t>
            </a:r>
            <a:r>
              <a:rPr lang="en-US" dirty="0">
                <a:solidFill>
                  <a:srgbClr val="70AD47">
                    <a:lumMod val="75000"/>
                  </a:srgbClr>
                </a:solidFill>
                <a:latin typeface="Georgia" panose="02040502050405020303" pitchFamily="18" charset="0"/>
              </a:rPr>
              <a:t>teaching</a:t>
            </a:r>
            <a:r>
              <a:rPr lang="en-US" dirty="0">
                <a:solidFill>
                  <a:prstClr val="black"/>
                </a:solidFill>
                <a:latin typeface="Georgia" panose="02040502050405020303" pitchFamily="18" charset="0"/>
              </a:rPr>
              <a:t> the </a:t>
            </a:r>
            <a:r>
              <a:rPr lang="en-US" dirty="0">
                <a:solidFill>
                  <a:srgbClr val="ED7D31">
                    <a:lumMod val="75000"/>
                  </a:srgbClr>
                </a:solidFill>
                <a:latin typeface="Georgia" panose="02040502050405020303" pitchFamily="18" charset="0"/>
              </a:rPr>
              <a:t>joy of giving</a:t>
            </a:r>
            <a:r>
              <a:rPr lang="en-US" dirty="0">
                <a:solidFill>
                  <a:prstClr val="black"/>
                </a:solidFill>
                <a:latin typeface="Georgia" panose="02040502050405020303" pitchFamily="18" charset="0"/>
              </a:rPr>
              <a:t>!”</a:t>
            </a:r>
          </a:p>
        </p:txBody>
      </p:sp>
    </p:spTree>
    <p:extLst>
      <p:ext uri="{BB962C8B-B14F-4D97-AF65-F5344CB8AC3E}">
        <p14:creationId xmlns:p14="http://schemas.microsoft.com/office/powerpoint/2010/main" val="313298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1000"/>
                                        <p:tgtEl>
                                          <p:spTgt spid="3">
                                            <p:txEl>
                                              <p:pRg st="5" end="5"/>
                                            </p:txEl>
                                          </p:spTgt>
                                        </p:tgtEl>
                                      </p:cBhvr>
                                    </p:animEffect>
                                    <p:anim calcmode="lin" valueType="num">
                                      <p:cBhvr>
                                        <p:cTn id="1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1000"/>
                                        <p:tgtEl>
                                          <p:spTgt spid="3">
                                            <p:txEl>
                                              <p:pRg st="8" end="8"/>
                                            </p:txEl>
                                          </p:spTgt>
                                        </p:tgtEl>
                                      </p:cBhvr>
                                    </p:animEffect>
                                    <p:anim calcmode="lin" valueType="num">
                                      <p:cBhvr>
                                        <p:cTn id="1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anim calcmode="lin" valueType="num">
                                      <p:cBhvr>
                                        <p:cTn id="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fade">
                                      <p:cBhvr>
                                        <p:cTn id="39" dur="1000"/>
                                        <p:tgtEl>
                                          <p:spTgt spid="4">
                                            <p:txEl>
                                              <p:pRg st="1" end="1"/>
                                            </p:txEl>
                                          </p:spTgt>
                                        </p:tgtEl>
                                      </p:cBhvr>
                                    </p:animEffect>
                                    <p:anim calcmode="lin" valueType="num">
                                      <p:cBhvr>
                                        <p:cTn id="4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Effect transition="in" filter="fade">
                                      <p:cBhvr>
                                        <p:cTn id="47" dur="1000"/>
                                        <p:tgtEl>
                                          <p:spTgt spid="6">
                                            <p:txEl>
                                              <p:pRg st="0" end="0"/>
                                            </p:txEl>
                                          </p:spTgt>
                                        </p:tgtEl>
                                      </p:cBhvr>
                                    </p:animEffect>
                                    <p:anim calcmode="lin" valueType="num">
                                      <p:cBhvr>
                                        <p:cTn id="4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612138" y="314716"/>
            <a:ext cx="8947847" cy="1077218"/>
          </a:xfrm>
          <a:prstGeom prst="rect">
            <a:avLst/>
          </a:prstGeom>
          <a:noFill/>
        </p:spPr>
        <p:txBody>
          <a:bodyPr wrap="square" rtlCol="0">
            <a:spAutoFit/>
          </a:bodyPr>
          <a:lstStyle/>
          <a:p>
            <a:pPr algn="ctr" defTabSz="685800"/>
            <a:r>
              <a:rPr lang="en-US" sz="3200" dirty="0">
                <a:solidFill>
                  <a:srgbClr val="C00000"/>
                </a:solidFill>
                <a:latin typeface="Georgia" panose="02040502050405020303" pitchFamily="18" charset="0"/>
              </a:rPr>
              <a:t>Reasons Why Nonprofit Board Members</a:t>
            </a:r>
          </a:p>
          <a:p>
            <a:pPr algn="ctr" defTabSz="685800"/>
            <a:r>
              <a:rPr lang="en-US" sz="3200" dirty="0">
                <a:solidFill>
                  <a:srgbClr val="C00000"/>
                </a:solidFill>
                <a:latin typeface="Georgia" panose="02040502050405020303" pitchFamily="18" charset="0"/>
              </a:rPr>
              <a:t>Should Donate &amp; Fundraise</a:t>
            </a:r>
          </a:p>
        </p:txBody>
      </p:sp>
      <p:sp>
        <p:nvSpPr>
          <p:cNvPr id="3" name="TextBox 2"/>
          <p:cNvSpPr txBox="1"/>
          <p:nvPr/>
        </p:nvSpPr>
        <p:spPr>
          <a:xfrm>
            <a:off x="1612137" y="1921435"/>
            <a:ext cx="2129814" cy="461665"/>
          </a:xfrm>
          <a:prstGeom prst="rect">
            <a:avLst/>
          </a:prstGeom>
          <a:noFill/>
        </p:spPr>
        <p:txBody>
          <a:bodyPr wrap="square" rtlCol="0">
            <a:spAutoFit/>
          </a:bodyPr>
          <a:lstStyle/>
          <a:p>
            <a:pPr marL="257175" indent="-257175" defTabSz="685800">
              <a:buFont typeface="Arial" panose="020B0604020202020204" pitchFamily="34" charset="0"/>
              <a:buChar char="•"/>
            </a:pPr>
            <a:r>
              <a:rPr lang="en-US" sz="2400" dirty="0">
                <a:solidFill>
                  <a:prstClr val="black"/>
                </a:solidFill>
                <a:latin typeface="Georgia" panose="02040502050405020303" pitchFamily="18" charset="0"/>
              </a:rPr>
              <a:t>Legal</a:t>
            </a:r>
          </a:p>
        </p:txBody>
      </p:sp>
      <p:sp>
        <p:nvSpPr>
          <p:cNvPr id="4" name="TextBox 3"/>
          <p:cNvSpPr txBox="1"/>
          <p:nvPr/>
        </p:nvSpPr>
        <p:spPr>
          <a:xfrm>
            <a:off x="1612138" y="2929351"/>
            <a:ext cx="4894651" cy="461665"/>
          </a:xfrm>
          <a:prstGeom prst="rect">
            <a:avLst/>
          </a:prstGeom>
          <a:noFill/>
        </p:spPr>
        <p:txBody>
          <a:bodyPr wrap="square" rtlCol="0">
            <a:spAutoFit/>
          </a:bodyPr>
          <a:lstStyle/>
          <a:p>
            <a:pPr marL="257175" indent="-257175" defTabSz="685800">
              <a:buFont typeface="Arial" panose="020B0604020202020204" pitchFamily="34" charset="0"/>
              <a:buChar char="•"/>
            </a:pPr>
            <a:r>
              <a:rPr lang="en-US" sz="2400" dirty="0">
                <a:solidFill>
                  <a:prstClr val="black"/>
                </a:solidFill>
                <a:latin typeface="Georgia" panose="02040502050405020303" pitchFamily="18" charset="0"/>
              </a:rPr>
              <a:t>Support strategic plan &amp; mission</a:t>
            </a:r>
          </a:p>
        </p:txBody>
      </p:sp>
      <p:sp>
        <p:nvSpPr>
          <p:cNvPr id="5" name="TextBox 4"/>
          <p:cNvSpPr txBox="1"/>
          <p:nvPr/>
        </p:nvSpPr>
        <p:spPr>
          <a:xfrm>
            <a:off x="1612137" y="3939512"/>
            <a:ext cx="3607904" cy="461665"/>
          </a:xfrm>
          <a:prstGeom prst="rect">
            <a:avLst/>
          </a:prstGeom>
          <a:noFill/>
        </p:spPr>
        <p:txBody>
          <a:bodyPr wrap="square" rtlCol="0">
            <a:spAutoFit/>
          </a:bodyPr>
          <a:lstStyle/>
          <a:p>
            <a:pPr marL="214313" indent="-214313" defTabSz="685800">
              <a:buFont typeface="Arial" panose="020B0604020202020204" pitchFamily="34" charset="0"/>
              <a:buChar char="•"/>
            </a:pPr>
            <a:r>
              <a:rPr lang="en-US" sz="2400" dirty="0">
                <a:solidFill>
                  <a:prstClr val="black"/>
                </a:solidFill>
                <a:latin typeface="Georgia" panose="02040502050405020303" pitchFamily="18" charset="0"/>
              </a:rPr>
              <a:t>Lead by example</a:t>
            </a:r>
          </a:p>
        </p:txBody>
      </p:sp>
      <p:sp>
        <p:nvSpPr>
          <p:cNvPr id="6" name="TextBox 5"/>
          <p:cNvSpPr txBox="1"/>
          <p:nvPr/>
        </p:nvSpPr>
        <p:spPr>
          <a:xfrm>
            <a:off x="1612138" y="4878645"/>
            <a:ext cx="5523992" cy="461665"/>
          </a:xfrm>
          <a:prstGeom prst="rect">
            <a:avLst/>
          </a:prstGeom>
          <a:noFill/>
        </p:spPr>
        <p:txBody>
          <a:bodyPr wrap="square" rtlCol="0">
            <a:spAutoFit/>
          </a:bodyPr>
          <a:lstStyle/>
          <a:p>
            <a:pPr marL="214313" indent="-214313" defTabSz="685800">
              <a:buFont typeface="Arial" panose="020B0604020202020204" pitchFamily="34" charset="0"/>
              <a:buChar char="•"/>
            </a:pPr>
            <a:r>
              <a:rPr lang="en-US" sz="2400" dirty="0">
                <a:solidFill>
                  <a:prstClr val="black"/>
                </a:solidFill>
                <a:latin typeface="Georgia" panose="02040502050405020303" pitchFamily="18" charset="0"/>
              </a:rPr>
              <a:t>Fundraising &amp; External Relationships</a:t>
            </a:r>
          </a:p>
        </p:txBody>
      </p:sp>
      <p:pic>
        <p:nvPicPr>
          <p:cNvPr id="8" name="Picture 7"/>
          <p:cNvPicPr>
            <a:picLocks noChangeAspect="1"/>
          </p:cNvPicPr>
          <p:nvPr/>
        </p:nvPicPr>
        <p:blipFill>
          <a:blip r:embed="rId2"/>
          <a:stretch>
            <a:fillRect/>
          </a:stretch>
        </p:blipFill>
        <p:spPr>
          <a:xfrm>
            <a:off x="6506789" y="2119836"/>
            <a:ext cx="2143125" cy="1200150"/>
          </a:xfrm>
          <a:prstGeom prst="rect">
            <a:avLst/>
          </a:prstGeom>
        </p:spPr>
      </p:pic>
      <p:pic>
        <p:nvPicPr>
          <p:cNvPr id="9" name="Picture 8"/>
          <p:cNvPicPr>
            <a:picLocks noChangeAspect="1"/>
          </p:cNvPicPr>
          <p:nvPr/>
        </p:nvPicPr>
        <p:blipFill>
          <a:blip r:embed="rId3"/>
          <a:stretch>
            <a:fillRect/>
          </a:stretch>
        </p:blipFill>
        <p:spPr>
          <a:xfrm>
            <a:off x="8507301" y="2412015"/>
            <a:ext cx="1971675" cy="1300163"/>
          </a:xfrm>
          <a:prstGeom prst="rect">
            <a:avLst/>
          </a:prstGeom>
        </p:spPr>
      </p:pic>
      <p:pic>
        <p:nvPicPr>
          <p:cNvPr id="10" name="Picture 9"/>
          <p:cNvPicPr>
            <a:picLocks noChangeAspect="1"/>
          </p:cNvPicPr>
          <p:nvPr/>
        </p:nvPicPr>
        <p:blipFill>
          <a:blip r:embed="rId4"/>
          <a:stretch>
            <a:fillRect/>
          </a:stretch>
        </p:blipFill>
        <p:spPr>
          <a:xfrm>
            <a:off x="8649914" y="3961355"/>
            <a:ext cx="1901943" cy="950972"/>
          </a:xfrm>
          <a:prstGeom prst="rect">
            <a:avLst/>
          </a:prstGeom>
        </p:spPr>
      </p:pic>
      <p:pic>
        <p:nvPicPr>
          <p:cNvPr id="11" name="Picture 10"/>
          <p:cNvPicPr>
            <a:picLocks noChangeAspect="1"/>
          </p:cNvPicPr>
          <p:nvPr/>
        </p:nvPicPr>
        <p:blipFill>
          <a:blip r:embed="rId5"/>
          <a:stretch>
            <a:fillRect/>
          </a:stretch>
        </p:blipFill>
        <p:spPr>
          <a:xfrm>
            <a:off x="6729268" y="3656192"/>
            <a:ext cx="1698164" cy="950972"/>
          </a:xfrm>
          <a:prstGeom prst="rect">
            <a:avLst/>
          </a:prstGeom>
        </p:spPr>
      </p:pic>
    </p:spTree>
    <p:extLst>
      <p:ext uri="{BB962C8B-B14F-4D97-AF65-F5344CB8AC3E}">
        <p14:creationId xmlns:p14="http://schemas.microsoft.com/office/powerpoint/2010/main" val="118856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1990" y="243479"/>
            <a:ext cx="8002353" cy="584775"/>
          </a:xfrm>
          <a:prstGeom prst="rect">
            <a:avLst/>
          </a:prstGeom>
          <a:noFill/>
        </p:spPr>
        <p:txBody>
          <a:bodyPr wrap="square" rtlCol="0">
            <a:spAutoFit/>
          </a:bodyPr>
          <a:lstStyle/>
          <a:p>
            <a:r>
              <a:rPr lang="en-US" sz="3200" dirty="0">
                <a:solidFill>
                  <a:srgbClr val="C00000"/>
                </a:solidFill>
                <a:latin typeface="Georgia" panose="02040502050405020303" pitchFamily="18" charset="0"/>
              </a:rPr>
              <a:t>BOARD ENGAGEMENT &amp; FUNDRAISING</a:t>
            </a:r>
          </a:p>
        </p:txBody>
      </p:sp>
      <p:sp>
        <p:nvSpPr>
          <p:cNvPr id="3" name="TextBox 2"/>
          <p:cNvSpPr txBox="1"/>
          <p:nvPr/>
        </p:nvSpPr>
        <p:spPr>
          <a:xfrm>
            <a:off x="503191" y="990148"/>
            <a:ext cx="11319081" cy="3231654"/>
          </a:xfrm>
          <a:prstGeom prst="rect">
            <a:avLst/>
          </a:prstGeom>
          <a:noFill/>
        </p:spPr>
        <p:txBody>
          <a:bodyPr wrap="square" rtlCol="0">
            <a:spAutoFit/>
          </a:bodyPr>
          <a:lstStyle/>
          <a:p>
            <a:pPr marL="285750" indent="-285750">
              <a:buFont typeface="Arial" panose="020B0604020202020204" pitchFamily="34" charset="0"/>
              <a:buChar char="•"/>
            </a:pPr>
            <a:r>
              <a:rPr lang="en-US" sz="2000" b="1" u="sng" dirty="0">
                <a:latin typeface="Georgia" panose="02040502050405020303" pitchFamily="18" charset="0"/>
              </a:rPr>
              <a:t>Board Membership</a:t>
            </a:r>
            <a:r>
              <a:rPr lang="en-US" sz="2000" dirty="0">
                <a:latin typeface="Georgia" panose="02040502050405020303" pitchFamily="18" charset="0"/>
              </a:rPr>
              <a:t> = </a:t>
            </a:r>
            <a:r>
              <a:rPr lang="en-US" sz="2000" b="1" dirty="0">
                <a:latin typeface="Georgia" panose="02040502050405020303" pitchFamily="18" charset="0"/>
              </a:rPr>
              <a:t>Selective Recruitment &amp; Retention</a:t>
            </a:r>
            <a:r>
              <a:rPr lang="en-US" sz="2000" dirty="0">
                <a:latin typeface="Georgia" panose="02040502050405020303" pitchFamily="18" charset="0"/>
              </a:rPr>
              <a:t> of board members – recruiting and retaining the right people and the right number of people on the board</a:t>
            </a:r>
          </a:p>
          <a:p>
            <a:pPr lvl="1"/>
            <a:endParaRPr lang="en-US" sz="1200" b="1" dirty="0">
              <a:latin typeface="Georgia" panose="02040502050405020303" pitchFamily="18" charset="0"/>
            </a:endParaRPr>
          </a:p>
          <a:p>
            <a:pPr marL="742950" lvl="1" indent="-285750">
              <a:buFont typeface="Arial" panose="020B0604020202020204" pitchFamily="34" charset="0"/>
              <a:buChar char="•"/>
            </a:pPr>
            <a:r>
              <a:rPr lang="en-US" sz="2000" b="1" dirty="0">
                <a:latin typeface="Georgia" panose="02040502050405020303" pitchFamily="18" charset="0"/>
              </a:rPr>
              <a:t>Passion</a:t>
            </a:r>
            <a:r>
              <a:rPr lang="en-US" sz="2000" dirty="0">
                <a:latin typeface="Georgia" panose="02040502050405020303" pitchFamily="18" charset="0"/>
              </a:rPr>
              <a:t> for the nonprofit’s mission</a:t>
            </a:r>
          </a:p>
          <a:p>
            <a:pPr marL="742950" lvl="1" indent="-285750">
              <a:buFont typeface="Arial" panose="020B0604020202020204" pitchFamily="34" charset="0"/>
              <a:buChar char="•"/>
            </a:pPr>
            <a:r>
              <a:rPr lang="en-US" sz="2000" dirty="0">
                <a:latin typeface="Georgia" panose="02040502050405020303" pitchFamily="18" charset="0"/>
              </a:rPr>
              <a:t>Understanding and willingness to </a:t>
            </a:r>
            <a:r>
              <a:rPr lang="en-US" sz="2000" b="1" dirty="0">
                <a:latin typeface="Georgia" panose="02040502050405020303" pitchFamily="18" charset="0"/>
              </a:rPr>
              <a:t>fulfill board member responsibilities</a:t>
            </a:r>
          </a:p>
          <a:p>
            <a:pPr marL="742950" lvl="1" indent="-285750">
              <a:buFont typeface="Arial" panose="020B0604020202020204" pitchFamily="34" charset="0"/>
              <a:buChar char="•"/>
            </a:pPr>
            <a:r>
              <a:rPr lang="en-US" sz="2000" b="1" dirty="0">
                <a:latin typeface="Georgia" panose="02040502050405020303" pitchFamily="18" charset="0"/>
              </a:rPr>
              <a:t>Removal</a:t>
            </a:r>
            <a:r>
              <a:rPr lang="en-US" sz="2000" dirty="0">
                <a:latin typeface="Georgia" panose="02040502050405020303" pitchFamily="18" charset="0"/>
              </a:rPr>
              <a:t> of underperforming board members</a:t>
            </a:r>
          </a:p>
          <a:p>
            <a:endParaRPr lang="en-US" sz="1200" dirty="0">
              <a:latin typeface="Georgia" panose="02040502050405020303" pitchFamily="18" charset="0"/>
            </a:endParaRPr>
          </a:p>
          <a:p>
            <a:r>
              <a:rPr lang="en-US" sz="2000" dirty="0">
                <a:latin typeface="Georgia" panose="02040502050405020303" pitchFamily="18" charset="0"/>
              </a:rPr>
              <a:t>“</a:t>
            </a:r>
            <a:r>
              <a:rPr lang="en-US" sz="2000" i="1" dirty="0">
                <a:solidFill>
                  <a:srgbClr val="C00000"/>
                </a:solidFill>
                <a:latin typeface="Georgia" panose="02040502050405020303" pitchFamily="18" charset="0"/>
              </a:rPr>
              <a:t>If you’re unwilling, then I need to know that. I don’t want to waste your time. We’ll move on to somebody else. Don’t become involved. If you feel strongly about not (making a charitable donation), then don’t take a (board) seat from someone who could. Resources are limited, (but) people are plentiful.</a:t>
            </a:r>
            <a:r>
              <a:rPr lang="en-US" sz="2000" dirty="0">
                <a:latin typeface="Georgia" panose="02040502050405020303" pitchFamily="18" charset="0"/>
              </a:rPr>
              <a:t>”</a:t>
            </a:r>
          </a:p>
        </p:txBody>
      </p:sp>
      <p:sp>
        <p:nvSpPr>
          <p:cNvPr id="4" name="TextBox 3"/>
          <p:cNvSpPr txBox="1"/>
          <p:nvPr/>
        </p:nvSpPr>
        <p:spPr>
          <a:xfrm>
            <a:off x="1631311" y="4102767"/>
            <a:ext cx="9062840" cy="1785104"/>
          </a:xfrm>
          <a:prstGeom prst="rect">
            <a:avLst/>
          </a:prstGeom>
          <a:noFill/>
        </p:spPr>
        <p:txBody>
          <a:bodyPr wrap="square" rtlCol="0">
            <a:spAutoFit/>
          </a:bodyPr>
          <a:lstStyle/>
          <a:p>
            <a:pPr algn="ctr"/>
            <a:r>
              <a:rPr lang="en-US" sz="2000" b="1" u="sng" dirty="0">
                <a:latin typeface="Georgia" panose="02040502050405020303" pitchFamily="18" charset="0"/>
              </a:rPr>
              <a:t>HOW</a:t>
            </a:r>
          </a:p>
          <a:p>
            <a:endParaRPr lang="en-US" sz="1000" dirty="0">
              <a:latin typeface="Georgia" panose="02040502050405020303" pitchFamily="18" charset="0"/>
            </a:endParaRPr>
          </a:p>
          <a:p>
            <a:r>
              <a:rPr lang="en-US" sz="2000" dirty="0">
                <a:latin typeface="Georgia" panose="02040502050405020303" pitchFamily="18" charset="0"/>
              </a:rPr>
              <a:t>Governance committee					“Grandfather Clause”</a:t>
            </a:r>
          </a:p>
          <a:p>
            <a:endParaRPr lang="en-US" sz="1000" dirty="0">
              <a:latin typeface="Georgia" panose="02040502050405020303" pitchFamily="18" charset="0"/>
            </a:endParaRPr>
          </a:p>
          <a:p>
            <a:r>
              <a:rPr lang="en-US" sz="2000" dirty="0">
                <a:latin typeface="Georgia" panose="02040502050405020303" pitchFamily="18" charset="0"/>
              </a:rPr>
              <a:t>Memorandum of Understanding				Attrition (term limits)</a:t>
            </a:r>
          </a:p>
          <a:p>
            <a:endParaRPr lang="en-US" sz="1000" dirty="0">
              <a:latin typeface="Georgia" panose="02040502050405020303" pitchFamily="18" charset="0"/>
            </a:endParaRPr>
          </a:p>
          <a:p>
            <a:r>
              <a:rPr lang="en-US" sz="2000" dirty="0">
                <a:latin typeface="Georgia" panose="02040502050405020303" pitchFamily="18" charset="0"/>
              </a:rPr>
              <a:t>Rigorous vetting of prospective board members		Removal</a:t>
            </a:r>
          </a:p>
        </p:txBody>
      </p:sp>
      <p:sp>
        <p:nvSpPr>
          <p:cNvPr id="5" name="TextBox 4"/>
          <p:cNvSpPr txBox="1"/>
          <p:nvPr/>
        </p:nvSpPr>
        <p:spPr>
          <a:xfrm>
            <a:off x="335461" y="6133244"/>
            <a:ext cx="2986679" cy="400110"/>
          </a:xfrm>
          <a:prstGeom prst="rect">
            <a:avLst/>
          </a:prstGeom>
          <a:noFill/>
        </p:spPr>
        <p:txBody>
          <a:bodyPr wrap="square" rtlCol="0">
            <a:spAutoFit/>
          </a:bodyPr>
          <a:lstStyle/>
          <a:p>
            <a:r>
              <a:rPr lang="en-US" sz="2000" dirty="0">
                <a:solidFill>
                  <a:schemeClr val="bg1"/>
                </a:solidFill>
                <a:latin typeface="Georgia" panose="02040502050405020303" pitchFamily="18" charset="0"/>
              </a:rPr>
              <a:t>(Stanczykiewicz, 2020)</a:t>
            </a:r>
          </a:p>
        </p:txBody>
      </p:sp>
      <p:sp>
        <p:nvSpPr>
          <p:cNvPr id="6" name="Slide Number Placeholder 5"/>
          <p:cNvSpPr>
            <a:spLocks noGrp="1"/>
          </p:cNvSpPr>
          <p:nvPr>
            <p:ph type="sldNum" sz="quarter" idx="12"/>
          </p:nvPr>
        </p:nvSpPr>
        <p:spPr>
          <a:xfrm>
            <a:off x="10957530" y="6333299"/>
            <a:ext cx="1009227" cy="365125"/>
          </a:xfrm>
        </p:spPr>
        <p:txBody>
          <a:bodyPr/>
          <a:lstStyle/>
          <a:p>
            <a:fld id="{A9E27C91-5590-4C6B-8A38-652A8102230D}" type="slidenum">
              <a:rPr lang="en-US" smtClean="0"/>
              <a:pPr/>
              <a:t>15</a:t>
            </a:fld>
            <a:endParaRPr lang="en-US" dirty="0"/>
          </a:p>
        </p:txBody>
      </p:sp>
    </p:spTree>
    <p:extLst>
      <p:ext uri="{BB962C8B-B14F-4D97-AF65-F5344CB8AC3E}">
        <p14:creationId xmlns:p14="http://schemas.microsoft.com/office/powerpoint/2010/main" val="403618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anim calcmode="lin" valueType="num">
                                      <p:cBhvr>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anim calcmode="lin" valueType="num">
                                      <p:cBhvr>
                                        <p:cTn id="1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8509" y="248890"/>
            <a:ext cx="799153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Georgia" panose="02040502050405020303" pitchFamily="18" charset="0"/>
                <a:ea typeface="+mn-ea"/>
                <a:cs typeface="+mn-cs"/>
              </a:rPr>
              <a:t>BOARD ENGAGEMENT &amp; FUNDRAISING</a:t>
            </a:r>
          </a:p>
        </p:txBody>
      </p:sp>
      <p:sp>
        <p:nvSpPr>
          <p:cNvPr id="3" name="TextBox 2"/>
          <p:cNvSpPr txBox="1"/>
          <p:nvPr/>
        </p:nvSpPr>
        <p:spPr>
          <a:xfrm>
            <a:off x="405798" y="1017203"/>
            <a:ext cx="11519276" cy="280076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sng" strike="noStrike" kern="1200" cap="none" spc="0" normalizeH="0" baseline="0" noProof="0" dirty="0">
                <a:ln>
                  <a:noFill/>
                </a:ln>
                <a:solidFill>
                  <a:prstClr val="black"/>
                </a:solidFill>
                <a:effectLst/>
                <a:uLnTx/>
                <a:uFillTx/>
                <a:latin typeface="Georgia" panose="02040502050405020303" pitchFamily="18" charset="0"/>
                <a:ea typeface="+mn-ea"/>
                <a:cs typeface="+mn-cs"/>
              </a:rPr>
              <a:t>Expectations</a:t>
            </a:r>
            <a:r>
              <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 strongly associated with board member fundraising participation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The odds of board member fundraising are </a:t>
            </a:r>
            <a:r>
              <a:rPr kumimoji="0" lang="en-US" sz="2000" b="1" i="0" u="sng" strike="noStrike" kern="1200" cap="none" spc="0" normalizeH="0" baseline="0" noProof="0" dirty="0">
                <a:ln>
                  <a:noFill/>
                </a:ln>
                <a:solidFill>
                  <a:prstClr val="black"/>
                </a:solidFill>
                <a:effectLst/>
                <a:uLnTx/>
                <a:uFillTx/>
                <a:latin typeface="Georgia" panose="02040502050405020303" pitchFamily="18" charset="0"/>
                <a:ea typeface="+mn-ea"/>
                <a:cs typeface="+mn-cs"/>
              </a:rPr>
              <a:t>11 times higher </a:t>
            </a:r>
            <a:r>
              <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when preceded by Expectations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a:t>
            </a:r>
            <a:r>
              <a:rPr kumimoji="0" lang="en-US" sz="2000" b="0" i="1" u="none" strike="noStrike" kern="1200" cap="none" spc="0" normalizeH="0" baseline="0" noProof="0" dirty="0">
                <a:ln>
                  <a:noFill/>
                </a:ln>
                <a:solidFill>
                  <a:srgbClr val="C00000"/>
                </a:solidFill>
                <a:effectLst/>
                <a:uLnTx/>
                <a:uFillTx/>
                <a:latin typeface="Georgia" panose="02040502050405020303" pitchFamily="18" charset="0"/>
                <a:ea typeface="+mn-ea"/>
                <a:cs typeface="+mn-cs"/>
              </a:rPr>
              <a:t>We try to paint the clearest picture possible of what they’re getting themselves into so that there are no surprises. We go through ten different things that we expect from a board member, and one of them is (charitable) giving</a:t>
            </a:r>
            <a:r>
              <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a:t>
            </a:r>
            <a:r>
              <a:rPr kumimoji="0" lang="en-US" sz="2000" b="0" i="1" u="none" strike="noStrike" kern="1200" cap="none" spc="0" normalizeH="0" baseline="0" noProof="0" dirty="0">
                <a:ln>
                  <a:noFill/>
                </a:ln>
                <a:solidFill>
                  <a:srgbClr val="C00000"/>
                </a:solidFill>
                <a:effectLst/>
                <a:uLnTx/>
                <a:uFillTx/>
                <a:latin typeface="Georgia" panose="02040502050405020303" pitchFamily="18" charset="0"/>
                <a:ea typeface="+mn-ea"/>
                <a:cs typeface="+mn-cs"/>
              </a:rPr>
              <a:t>I’m not seeing anybody say anything negative. I don’t sense that anybody’s been offended.</a:t>
            </a:r>
            <a:r>
              <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a:t>
            </a:r>
          </a:p>
        </p:txBody>
      </p:sp>
      <p:sp>
        <p:nvSpPr>
          <p:cNvPr id="4" name="TextBox 3"/>
          <p:cNvSpPr txBox="1"/>
          <p:nvPr/>
        </p:nvSpPr>
        <p:spPr>
          <a:xfrm>
            <a:off x="3422235" y="4001508"/>
            <a:ext cx="5324081" cy="18774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Georgia" panose="02040502050405020303" pitchFamily="18" charset="0"/>
                <a:ea typeface="+mn-ea"/>
                <a:cs typeface="+mn-cs"/>
              </a:rPr>
              <a:t>HOW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Written “Memorandum of Understanding”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Board Manual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Verbal communication</a:t>
            </a:r>
          </a:p>
        </p:txBody>
      </p:sp>
      <p:sp>
        <p:nvSpPr>
          <p:cNvPr id="5" name="TextBox 4"/>
          <p:cNvSpPr txBox="1"/>
          <p:nvPr/>
        </p:nvSpPr>
        <p:spPr>
          <a:xfrm>
            <a:off x="297585" y="6146499"/>
            <a:ext cx="279730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(Stanczykiewicz, 2020)</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E27C91-5590-4C6B-8A38-652A8102230D}"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551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anim calcmode="lin" valueType="num">
                                      <p:cBhvr>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4066" y="224814"/>
            <a:ext cx="80077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Georgia" panose="02040502050405020303" pitchFamily="18" charset="0"/>
                <a:ea typeface="+mn-ea"/>
                <a:cs typeface="+mn-cs"/>
              </a:rPr>
              <a:t>BOARD ENGAGEMENT &amp; FUNDRAISING</a:t>
            </a:r>
          </a:p>
        </p:txBody>
      </p:sp>
      <p:sp>
        <p:nvSpPr>
          <p:cNvPr id="4" name="TextBox 3"/>
          <p:cNvSpPr txBox="1"/>
          <p:nvPr/>
        </p:nvSpPr>
        <p:spPr>
          <a:xfrm>
            <a:off x="459904" y="1000970"/>
            <a:ext cx="11443527" cy="224676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sng" strike="noStrike" kern="1200" cap="none" spc="0" normalizeH="0" baseline="0" noProof="0" dirty="0">
                <a:ln>
                  <a:noFill/>
                </a:ln>
                <a:solidFill>
                  <a:prstClr val="black"/>
                </a:solidFill>
                <a:effectLst/>
                <a:uLnTx/>
                <a:uFillTx/>
                <a:latin typeface="Georgia" panose="02040502050405020303" pitchFamily="18" charset="0"/>
                <a:ea typeface="+mn-ea"/>
                <a:cs typeface="+mn-cs"/>
              </a:rPr>
              <a:t>Fundraising Committee</a:t>
            </a:r>
            <a:r>
              <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 associated with board member participation in fundraising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The odds of board member fundraising </a:t>
            </a:r>
            <a:r>
              <a:rPr kumimoji="0" lang="en-US" sz="2000" b="1" i="0" u="sng" strike="noStrike" kern="1200" cap="none" spc="0" normalizeH="0" baseline="0" noProof="0" dirty="0">
                <a:ln>
                  <a:noFill/>
                </a:ln>
                <a:solidFill>
                  <a:prstClr val="black"/>
                </a:solidFill>
                <a:effectLst/>
                <a:uLnTx/>
                <a:uFillTx/>
                <a:latin typeface="Georgia" panose="02040502050405020303" pitchFamily="18" charset="0"/>
                <a:ea typeface="+mn-ea"/>
                <a:cs typeface="+mn-cs"/>
              </a:rPr>
              <a:t>nearly double</a:t>
            </a:r>
            <a:r>
              <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due to a fundraising committee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a:t>
            </a:r>
            <a:r>
              <a:rPr kumimoji="0" lang="en-US" sz="2000" b="0" i="1" u="none" strike="noStrike" kern="1200" cap="none" spc="0" normalizeH="0" baseline="0" noProof="0" dirty="0">
                <a:ln>
                  <a:noFill/>
                </a:ln>
                <a:solidFill>
                  <a:srgbClr val="C00000"/>
                </a:solidFill>
                <a:effectLst/>
                <a:uLnTx/>
                <a:uFillTx/>
                <a:latin typeface="Georgia" panose="02040502050405020303" pitchFamily="18" charset="0"/>
                <a:ea typeface="+mn-ea"/>
                <a:cs typeface="+mn-cs"/>
              </a:rPr>
              <a:t>The biggest thing they do is they ask (other board members), ‘We’re interested in a corporate donor for X project. What type of network or connections or relationships does anybody on the board have with this entity?</a:t>
            </a:r>
            <a:r>
              <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4090451" y="3192284"/>
            <a:ext cx="3754992"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Georgia" panose="02040502050405020303" pitchFamily="18" charset="0"/>
                <a:ea typeface="+mn-ea"/>
                <a:cs typeface="+mn-cs"/>
              </a:rPr>
              <a:t>HOW</a:t>
            </a:r>
            <a:endPar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Bylaws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Formal committee description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Recruitment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Board member fundraising</a:t>
            </a:r>
          </a:p>
        </p:txBody>
      </p:sp>
      <p:sp>
        <p:nvSpPr>
          <p:cNvPr id="6" name="TextBox 5"/>
          <p:cNvSpPr txBox="1"/>
          <p:nvPr/>
        </p:nvSpPr>
        <p:spPr>
          <a:xfrm>
            <a:off x="349258" y="6117012"/>
            <a:ext cx="282138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(Stanczykiewicz, 2020)</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E27C91-5590-4C6B-8A38-652A8102230D}"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277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1000"/>
                                        <p:tgtEl>
                                          <p:spTgt spid="4">
                                            <p:txEl>
                                              <p:pRg st="2" end="2"/>
                                            </p:txEl>
                                          </p:spTgt>
                                        </p:tgtEl>
                                      </p:cBhvr>
                                    </p:animEffect>
                                    <p:anim calcmode="lin" valueType="num">
                                      <p:cBhvr>
                                        <p:cTn id="1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7093" y="227248"/>
            <a:ext cx="8026429" cy="584775"/>
          </a:xfrm>
          <a:prstGeom prst="rect">
            <a:avLst/>
          </a:prstGeom>
          <a:noFill/>
        </p:spPr>
        <p:txBody>
          <a:bodyPr wrap="square" rtlCol="0">
            <a:spAutoFit/>
          </a:bodyPr>
          <a:lstStyle/>
          <a:p>
            <a:r>
              <a:rPr lang="en-US" sz="3200" dirty="0">
                <a:solidFill>
                  <a:srgbClr val="C00000"/>
                </a:solidFill>
                <a:latin typeface="Georgia" panose="02040502050405020303" pitchFamily="18" charset="0"/>
              </a:rPr>
              <a:t>BOARD ENGAGEMENT &amp; FUNDRAISING</a:t>
            </a:r>
          </a:p>
        </p:txBody>
      </p:sp>
      <p:sp>
        <p:nvSpPr>
          <p:cNvPr id="3" name="TextBox 2"/>
          <p:cNvSpPr txBox="1"/>
          <p:nvPr/>
        </p:nvSpPr>
        <p:spPr>
          <a:xfrm>
            <a:off x="573529" y="1044256"/>
            <a:ext cx="11535508" cy="3231654"/>
          </a:xfrm>
          <a:prstGeom prst="rect">
            <a:avLst/>
          </a:prstGeom>
          <a:noFill/>
        </p:spPr>
        <p:txBody>
          <a:bodyPr wrap="square" rtlCol="0">
            <a:spAutoFit/>
          </a:bodyPr>
          <a:lstStyle/>
          <a:p>
            <a:pPr marL="342900" indent="-342900">
              <a:buFont typeface="Arial" panose="020B0604020202020204" pitchFamily="34" charset="0"/>
              <a:buChar char="•"/>
            </a:pPr>
            <a:r>
              <a:rPr lang="en-US" sz="2000" b="1" u="sng" dirty="0">
                <a:latin typeface="Georgia" panose="02040502050405020303" pitchFamily="18" charset="0"/>
              </a:rPr>
              <a:t>Peer-to-Peer Encouragement </a:t>
            </a:r>
            <a:r>
              <a:rPr lang="en-US" sz="2000" dirty="0">
                <a:latin typeface="Georgia" panose="02040502050405020303" pitchFamily="18" charset="0"/>
              </a:rPr>
              <a:t>= board members encouraging each other can increase board participation in fundraising</a:t>
            </a:r>
          </a:p>
          <a:p>
            <a:endParaRPr lang="en-US" sz="1200" dirty="0">
              <a:latin typeface="Georgia" panose="02040502050405020303" pitchFamily="18" charset="0"/>
            </a:endParaRPr>
          </a:p>
          <a:p>
            <a:r>
              <a:rPr lang="en-US" sz="2000" dirty="0">
                <a:latin typeface="Georgia" panose="02040502050405020303" pitchFamily="18" charset="0"/>
              </a:rPr>
              <a:t>“</a:t>
            </a:r>
            <a:r>
              <a:rPr lang="en-US" sz="2000" i="1" dirty="0">
                <a:solidFill>
                  <a:srgbClr val="C00000"/>
                </a:solidFill>
                <a:latin typeface="Georgia" panose="02040502050405020303" pitchFamily="18" charset="0"/>
              </a:rPr>
              <a:t>Our board chair said to his peers, ‘We need to have 100 percent giving, and levels will vary. We’re not asking for a particular amount.’ There were nodding heads and checks being written.</a:t>
            </a:r>
            <a:r>
              <a:rPr lang="en-US" sz="2000" dirty="0">
                <a:latin typeface="Georgia" panose="02040502050405020303" pitchFamily="18" charset="0"/>
              </a:rPr>
              <a:t>”</a:t>
            </a:r>
          </a:p>
          <a:p>
            <a:endParaRPr lang="en-US" sz="1600" dirty="0">
              <a:latin typeface="Georgia" panose="02040502050405020303" pitchFamily="18" charset="0"/>
            </a:endParaRPr>
          </a:p>
          <a:p>
            <a:r>
              <a:rPr lang="en-US" sz="2000" dirty="0">
                <a:latin typeface="Georgia" panose="02040502050405020303" pitchFamily="18" charset="0"/>
              </a:rPr>
              <a:t>“</a:t>
            </a:r>
            <a:r>
              <a:rPr lang="en-US" sz="2000" i="1" dirty="0">
                <a:solidFill>
                  <a:srgbClr val="C00000"/>
                </a:solidFill>
                <a:latin typeface="Georgia" panose="02040502050405020303" pitchFamily="18" charset="0"/>
              </a:rPr>
              <a:t>Board members can (encourage fundraising) and say that once, and it’ll resonate. I (the CEO) could say that 10,000 times, and it won’t. There’s a lot of peer-to-peer communication.</a:t>
            </a:r>
            <a:r>
              <a:rPr lang="en-US" sz="2000" dirty="0">
                <a:latin typeface="Georgia" panose="02040502050405020303" pitchFamily="18" charset="0"/>
              </a:rPr>
              <a:t>”</a:t>
            </a:r>
          </a:p>
          <a:p>
            <a:endParaRPr lang="en-US" sz="1600" dirty="0">
              <a:latin typeface="Georgia" panose="02040502050405020303" pitchFamily="18" charset="0"/>
            </a:endParaRPr>
          </a:p>
          <a:p>
            <a:r>
              <a:rPr lang="en-US" sz="2000" dirty="0">
                <a:latin typeface="Georgia" panose="02040502050405020303" pitchFamily="18" charset="0"/>
              </a:rPr>
              <a:t>“</a:t>
            </a:r>
            <a:r>
              <a:rPr lang="en-US" sz="2000" i="1" dirty="0">
                <a:solidFill>
                  <a:srgbClr val="C00000"/>
                </a:solidFill>
                <a:latin typeface="Georgia" panose="02040502050405020303" pitchFamily="18" charset="0"/>
              </a:rPr>
              <a:t>It’s a peer-to-peer ask. (The board member) will say, ‘This is why I give. Won’t you join me in giving?” That’s the primary thing.</a:t>
            </a:r>
            <a:r>
              <a:rPr lang="en-US" sz="2000" dirty="0">
                <a:latin typeface="Georgia" panose="02040502050405020303" pitchFamily="18" charset="0"/>
              </a:rPr>
              <a:t>”</a:t>
            </a:r>
          </a:p>
        </p:txBody>
      </p:sp>
      <p:pic>
        <p:nvPicPr>
          <p:cNvPr id="4" name="Picture 3"/>
          <p:cNvPicPr>
            <a:picLocks noChangeAspect="1"/>
          </p:cNvPicPr>
          <p:nvPr/>
        </p:nvPicPr>
        <p:blipFill>
          <a:blip r:embed="rId2"/>
          <a:stretch>
            <a:fillRect/>
          </a:stretch>
        </p:blipFill>
        <p:spPr>
          <a:xfrm>
            <a:off x="4790881" y="4231130"/>
            <a:ext cx="3662360" cy="2437134"/>
          </a:xfrm>
          <a:prstGeom prst="rect">
            <a:avLst/>
          </a:prstGeom>
        </p:spPr>
      </p:pic>
      <p:sp>
        <p:nvSpPr>
          <p:cNvPr id="5" name="TextBox 4"/>
          <p:cNvSpPr txBox="1"/>
          <p:nvPr/>
        </p:nvSpPr>
        <p:spPr>
          <a:xfrm>
            <a:off x="281354" y="6093327"/>
            <a:ext cx="2797307" cy="400110"/>
          </a:xfrm>
          <a:prstGeom prst="rect">
            <a:avLst/>
          </a:prstGeom>
          <a:noFill/>
        </p:spPr>
        <p:txBody>
          <a:bodyPr wrap="square" rtlCol="0">
            <a:spAutoFit/>
          </a:bodyPr>
          <a:lstStyle/>
          <a:p>
            <a:r>
              <a:rPr lang="en-US" sz="2000" dirty="0">
                <a:solidFill>
                  <a:schemeClr val="bg1"/>
                </a:solidFill>
                <a:latin typeface="Georgia" panose="02040502050405020303" pitchFamily="18" charset="0"/>
              </a:rPr>
              <a:t>(Stanczykiewicz, 2020)</a:t>
            </a:r>
          </a:p>
        </p:txBody>
      </p:sp>
      <p:sp>
        <p:nvSpPr>
          <p:cNvPr id="6" name="Slide Number Placeholder 5"/>
          <p:cNvSpPr>
            <a:spLocks noGrp="1"/>
          </p:cNvSpPr>
          <p:nvPr>
            <p:ph type="sldNum" sz="quarter" idx="12"/>
          </p:nvPr>
        </p:nvSpPr>
        <p:spPr>
          <a:xfrm>
            <a:off x="10957530" y="6310874"/>
            <a:ext cx="1009227" cy="365125"/>
          </a:xfrm>
        </p:spPr>
        <p:txBody>
          <a:bodyPr/>
          <a:lstStyle/>
          <a:p>
            <a:fld id="{A9E27C91-5590-4C6B-8A38-652A8102230D}" type="slidenum">
              <a:rPr lang="en-US" smtClean="0"/>
              <a:pPr/>
              <a:t>18</a:t>
            </a:fld>
            <a:endParaRPr lang="en-US" dirty="0"/>
          </a:p>
        </p:txBody>
      </p:sp>
    </p:spTree>
    <p:extLst>
      <p:ext uri="{BB962C8B-B14F-4D97-AF65-F5344CB8AC3E}">
        <p14:creationId xmlns:p14="http://schemas.microsoft.com/office/powerpoint/2010/main" val="12043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anim calcmode="lin" valueType="num">
                                      <p:cBhvr>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1000"/>
                                        <p:tgtEl>
                                          <p:spTgt spid="3">
                                            <p:txEl>
                                              <p:pRg st="4" end="4"/>
                                            </p:txEl>
                                          </p:spTgt>
                                        </p:tgtEl>
                                      </p:cBhvr>
                                    </p:animEffect>
                                    <p:anim calcmode="lin" valueType="num">
                                      <p:cBhvr>
                                        <p:cTn id="1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9139" y="232659"/>
            <a:ext cx="8078102" cy="584775"/>
          </a:xfrm>
          <a:prstGeom prst="rect">
            <a:avLst/>
          </a:prstGeom>
          <a:noFill/>
        </p:spPr>
        <p:txBody>
          <a:bodyPr wrap="square" rtlCol="0">
            <a:spAutoFit/>
          </a:bodyPr>
          <a:lstStyle/>
          <a:p>
            <a:r>
              <a:rPr lang="en-US" sz="3200" dirty="0">
                <a:solidFill>
                  <a:srgbClr val="C00000"/>
                </a:solidFill>
                <a:latin typeface="Georgia" panose="02040502050405020303" pitchFamily="18" charset="0"/>
              </a:rPr>
              <a:t>BOARD ENGAGEMENT &amp; FUNDRAISING</a:t>
            </a:r>
          </a:p>
        </p:txBody>
      </p:sp>
      <p:sp>
        <p:nvSpPr>
          <p:cNvPr id="3" name="TextBox 2"/>
          <p:cNvSpPr txBox="1"/>
          <p:nvPr/>
        </p:nvSpPr>
        <p:spPr>
          <a:xfrm>
            <a:off x="459905" y="952275"/>
            <a:ext cx="11113477" cy="1815882"/>
          </a:xfrm>
          <a:prstGeom prst="rect">
            <a:avLst/>
          </a:prstGeom>
          <a:noFill/>
        </p:spPr>
        <p:txBody>
          <a:bodyPr wrap="square" rtlCol="0">
            <a:spAutoFit/>
          </a:bodyPr>
          <a:lstStyle/>
          <a:p>
            <a:pPr marL="285750" indent="-285750">
              <a:buFont typeface="Arial" panose="020B0604020202020204" pitchFamily="34" charset="0"/>
              <a:buChar char="•"/>
            </a:pPr>
            <a:r>
              <a:rPr lang="en-US" sz="2000" b="1" u="sng" dirty="0">
                <a:latin typeface="Georgia" panose="02040502050405020303" pitchFamily="18" charset="0"/>
              </a:rPr>
              <a:t>Ongoing Engagement</a:t>
            </a:r>
            <a:r>
              <a:rPr lang="en-US" sz="2000" dirty="0">
                <a:latin typeface="Georgia" panose="02040502050405020303" pitchFamily="18" charset="0"/>
              </a:rPr>
              <a:t> = Activities allowing board members to remain </a:t>
            </a:r>
            <a:r>
              <a:rPr lang="en-US" sz="2000" b="1" dirty="0">
                <a:latin typeface="Georgia" panose="02040502050405020303" pitchFamily="18" charset="0"/>
              </a:rPr>
              <a:t>informed</a:t>
            </a:r>
            <a:r>
              <a:rPr lang="en-US" sz="2000" dirty="0">
                <a:latin typeface="Georgia" panose="02040502050405020303" pitchFamily="18" charset="0"/>
              </a:rPr>
              <a:t> about – and be </a:t>
            </a:r>
            <a:r>
              <a:rPr lang="en-US" sz="2000" b="1" dirty="0">
                <a:latin typeface="Georgia" panose="02040502050405020303" pitchFamily="18" charset="0"/>
              </a:rPr>
              <a:t>involved</a:t>
            </a:r>
            <a:r>
              <a:rPr lang="en-US" sz="2000" dirty="0">
                <a:latin typeface="Georgia" panose="02040502050405020303" pitchFamily="18" charset="0"/>
              </a:rPr>
              <a:t> with – the nonprofit’s programs, services, and fundraising</a:t>
            </a:r>
          </a:p>
          <a:p>
            <a:endParaRPr lang="en-US" sz="1200" dirty="0">
              <a:latin typeface="Georgia" panose="02040502050405020303" pitchFamily="18" charset="0"/>
            </a:endParaRPr>
          </a:p>
          <a:p>
            <a:r>
              <a:rPr lang="en-US" sz="2000" dirty="0">
                <a:latin typeface="Georgia" panose="02040502050405020303" pitchFamily="18" charset="0"/>
              </a:rPr>
              <a:t>“</a:t>
            </a:r>
            <a:r>
              <a:rPr lang="en-US" sz="2000" i="1" dirty="0">
                <a:solidFill>
                  <a:srgbClr val="C00000"/>
                </a:solidFill>
                <a:latin typeface="Georgia" panose="02040502050405020303" pitchFamily="18" charset="0"/>
              </a:rPr>
              <a:t>In this last board meeting, after the mission moment, we had one board member say, ‘I change my pledge.’ In the meeting she (increased) her pledge because she realized just how important her investment is.</a:t>
            </a:r>
            <a:r>
              <a:rPr lang="en-US" sz="2000" dirty="0">
                <a:latin typeface="Georgia" panose="02040502050405020303" pitchFamily="18" charset="0"/>
              </a:rPr>
              <a:t>”</a:t>
            </a:r>
          </a:p>
        </p:txBody>
      </p:sp>
      <p:sp>
        <p:nvSpPr>
          <p:cNvPr id="4" name="TextBox 3"/>
          <p:cNvSpPr txBox="1"/>
          <p:nvPr/>
        </p:nvSpPr>
        <p:spPr>
          <a:xfrm>
            <a:off x="2756727" y="2499720"/>
            <a:ext cx="3522334" cy="3631763"/>
          </a:xfrm>
          <a:prstGeom prst="rect">
            <a:avLst/>
          </a:prstGeom>
          <a:noFill/>
        </p:spPr>
        <p:txBody>
          <a:bodyPr wrap="square" rtlCol="0">
            <a:spAutoFit/>
          </a:bodyPr>
          <a:lstStyle/>
          <a:p>
            <a:pPr algn="ctr"/>
            <a:r>
              <a:rPr lang="en-US" sz="2000" b="1" u="sng" dirty="0">
                <a:latin typeface="Georgia" panose="02040502050405020303" pitchFamily="18" charset="0"/>
              </a:rPr>
              <a:t>HOW</a:t>
            </a:r>
          </a:p>
          <a:p>
            <a:endParaRPr lang="en-US" sz="1000" dirty="0">
              <a:latin typeface="Georgia" panose="02040502050405020303" pitchFamily="18" charset="0"/>
            </a:endParaRPr>
          </a:p>
          <a:p>
            <a:r>
              <a:rPr lang="en-US" sz="2000" dirty="0">
                <a:latin typeface="Georgia" panose="02040502050405020303" pitchFamily="18" charset="0"/>
              </a:rPr>
              <a:t>Mission Moment</a:t>
            </a:r>
          </a:p>
          <a:p>
            <a:endParaRPr lang="en-US" sz="1000" dirty="0">
              <a:latin typeface="Georgia" panose="02040502050405020303" pitchFamily="18" charset="0"/>
            </a:endParaRPr>
          </a:p>
          <a:p>
            <a:r>
              <a:rPr lang="en-US" sz="2000" dirty="0">
                <a:latin typeface="Georgia" panose="02040502050405020303" pitchFamily="18" charset="0"/>
              </a:rPr>
              <a:t>Invites to programs &amp; events</a:t>
            </a:r>
          </a:p>
          <a:p>
            <a:endParaRPr lang="en-US" sz="1000" dirty="0">
              <a:latin typeface="Georgia" panose="02040502050405020303" pitchFamily="18" charset="0"/>
            </a:endParaRPr>
          </a:p>
          <a:p>
            <a:r>
              <a:rPr lang="en-US" sz="2000" dirty="0">
                <a:latin typeface="Georgia" panose="02040502050405020303" pitchFamily="18" charset="0"/>
              </a:rPr>
              <a:t>Quarterly luncheons</a:t>
            </a:r>
          </a:p>
          <a:p>
            <a:endParaRPr lang="en-US" sz="1000" dirty="0">
              <a:latin typeface="Georgia" panose="02040502050405020303" pitchFamily="18" charset="0"/>
            </a:endParaRPr>
          </a:p>
          <a:p>
            <a:r>
              <a:rPr lang="en-US" sz="2000" dirty="0">
                <a:latin typeface="Georgia" panose="02040502050405020303" pitchFamily="18" charset="0"/>
              </a:rPr>
              <a:t>Donor meetings</a:t>
            </a:r>
          </a:p>
          <a:p>
            <a:endParaRPr lang="en-US" sz="1000" dirty="0">
              <a:latin typeface="Georgia" panose="02040502050405020303" pitchFamily="18" charset="0"/>
            </a:endParaRPr>
          </a:p>
          <a:p>
            <a:r>
              <a:rPr lang="en-US" sz="2000" dirty="0">
                <a:latin typeface="Georgia" panose="02040502050405020303" pitchFamily="18" charset="0"/>
              </a:rPr>
              <a:t>Donor stewardship</a:t>
            </a:r>
          </a:p>
          <a:p>
            <a:endParaRPr lang="en-US" sz="1000" dirty="0">
              <a:latin typeface="Georgia" panose="02040502050405020303" pitchFamily="18" charset="0"/>
            </a:endParaRPr>
          </a:p>
          <a:p>
            <a:r>
              <a:rPr lang="en-US" sz="2000" dirty="0">
                <a:latin typeface="Georgia" panose="02040502050405020303" pitchFamily="18" charset="0"/>
              </a:rPr>
              <a:t>Apparel</a:t>
            </a:r>
          </a:p>
          <a:p>
            <a:endParaRPr lang="en-US" sz="1000" dirty="0">
              <a:latin typeface="Georgia" panose="02040502050405020303" pitchFamily="18" charset="0"/>
            </a:endParaRPr>
          </a:p>
          <a:p>
            <a:r>
              <a:rPr lang="en-US" sz="2000" dirty="0">
                <a:latin typeface="Georgia" panose="02040502050405020303" pitchFamily="18" charset="0"/>
              </a:rPr>
              <a:t>Board retreats</a:t>
            </a:r>
          </a:p>
        </p:txBody>
      </p:sp>
      <p:sp>
        <p:nvSpPr>
          <p:cNvPr id="5" name="TextBox 4"/>
          <p:cNvSpPr txBox="1"/>
          <p:nvPr/>
        </p:nvSpPr>
        <p:spPr>
          <a:xfrm>
            <a:off x="248891" y="6088198"/>
            <a:ext cx="2818950" cy="400110"/>
          </a:xfrm>
          <a:prstGeom prst="rect">
            <a:avLst/>
          </a:prstGeom>
          <a:noFill/>
        </p:spPr>
        <p:txBody>
          <a:bodyPr wrap="square" rtlCol="0">
            <a:spAutoFit/>
          </a:bodyPr>
          <a:lstStyle/>
          <a:p>
            <a:r>
              <a:rPr lang="en-US" sz="2000" dirty="0">
                <a:solidFill>
                  <a:schemeClr val="bg1"/>
                </a:solidFill>
                <a:latin typeface="Georgia" panose="02040502050405020303" pitchFamily="18" charset="0"/>
              </a:rPr>
              <a:t>(Stanczykiewicz, 2020)</a:t>
            </a:r>
          </a:p>
        </p:txBody>
      </p:sp>
      <p:sp>
        <p:nvSpPr>
          <p:cNvPr id="6" name="Slide Number Placeholder 5"/>
          <p:cNvSpPr>
            <a:spLocks noGrp="1"/>
          </p:cNvSpPr>
          <p:nvPr>
            <p:ph type="sldNum" sz="quarter" idx="12"/>
          </p:nvPr>
        </p:nvSpPr>
        <p:spPr>
          <a:xfrm>
            <a:off x="10962941" y="6305745"/>
            <a:ext cx="1009227" cy="365125"/>
          </a:xfrm>
        </p:spPr>
        <p:txBody>
          <a:bodyPr/>
          <a:lstStyle/>
          <a:p>
            <a:fld id="{A9E27C91-5590-4C6B-8A38-652A8102230D}" type="slidenum">
              <a:rPr lang="en-US" smtClean="0"/>
              <a:pPr/>
              <a:t>19</a:t>
            </a:fld>
            <a:endParaRPr lang="en-US" dirty="0"/>
          </a:p>
        </p:txBody>
      </p:sp>
      <p:sp>
        <p:nvSpPr>
          <p:cNvPr id="8" name="TextBox 7"/>
          <p:cNvSpPr txBox="1"/>
          <p:nvPr/>
        </p:nvSpPr>
        <p:spPr>
          <a:xfrm>
            <a:off x="7715588" y="3314495"/>
            <a:ext cx="3035375" cy="1938992"/>
          </a:xfrm>
          <a:prstGeom prst="rect">
            <a:avLst/>
          </a:prstGeom>
          <a:noFill/>
        </p:spPr>
        <p:txBody>
          <a:bodyPr wrap="square" rtlCol="0">
            <a:spAutoFit/>
          </a:bodyPr>
          <a:lstStyle/>
          <a:p>
            <a:r>
              <a:rPr lang="en-US" sz="2000" dirty="0">
                <a:latin typeface="Georgia" panose="02040502050405020303" pitchFamily="18" charset="0"/>
              </a:rPr>
              <a:t>“I recommend some carefully conducted tours of the front lines.” – John W. Gardner, “Leadership and the Nonprofit Sector,” 1990)</a:t>
            </a:r>
          </a:p>
        </p:txBody>
      </p:sp>
      <p:pic>
        <p:nvPicPr>
          <p:cNvPr id="9" name="Picture 8"/>
          <p:cNvPicPr>
            <a:picLocks noChangeAspect="1"/>
          </p:cNvPicPr>
          <p:nvPr/>
        </p:nvPicPr>
        <p:blipFill>
          <a:blip r:embed="rId2"/>
          <a:stretch>
            <a:fillRect/>
          </a:stretch>
        </p:blipFill>
        <p:spPr>
          <a:xfrm>
            <a:off x="10750963" y="3314495"/>
            <a:ext cx="1441037" cy="1889524"/>
          </a:xfrm>
          <a:prstGeom prst="rect">
            <a:avLst/>
          </a:prstGeom>
        </p:spPr>
      </p:pic>
    </p:spTree>
    <p:extLst>
      <p:ext uri="{BB962C8B-B14F-4D97-AF65-F5344CB8AC3E}">
        <p14:creationId xmlns:p14="http://schemas.microsoft.com/office/powerpoint/2010/main" val="46176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anim calcmode="lin" valueType="num">
                                      <p:cBhvr>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94110" y="1881962"/>
            <a:ext cx="2523080" cy="3887147"/>
          </a:xfrm>
          <a:prstGeom prst="rect">
            <a:avLst/>
          </a:prstGeom>
        </p:spPr>
      </p:pic>
      <p:sp>
        <p:nvSpPr>
          <p:cNvPr id="3" name="TextBox 2"/>
          <p:cNvSpPr txBox="1"/>
          <p:nvPr/>
        </p:nvSpPr>
        <p:spPr>
          <a:xfrm>
            <a:off x="2587836" y="1075077"/>
            <a:ext cx="6735631" cy="553998"/>
          </a:xfrm>
          <a:prstGeom prst="rect">
            <a:avLst/>
          </a:prstGeom>
          <a:noFill/>
        </p:spPr>
        <p:txBody>
          <a:bodyPr wrap="square" rtlCol="0">
            <a:spAutoFit/>
          </a:bodyPr>
          <a:lstStyle/>
          <a:p>
            <a:pPr defTabSz="685800"/>
            <a:r>
              <a:rPr lang="en-US" sz="3000" dirty="0">
                <a:solidFill>
                  <a:prstClr val="black"/>
                </a:solidFill>
                <a:latin typeface="Georgia" panose="02040502050405020303" pitchFamily="18" charset="0"/>
              </a:rPr>
              <a:t>“</a:t>
            </a:r>
            <a:r>
              <a:rPr lang="en-US" sz="3000" dirty="0">
                <a:solidFill>
                  <a:srgbClr val="C00000"/>
                </a:solidFill>
                <a:latin typeface="Georgia" panose="02040502050405020303" pitchFamily="18" charset="0"/>
              </a:rPr>
              <a:t>Voluntary</a:t>
            </a:r>
            <a:r>
              <a:rPr lang="en-US" sz="3000" dirty="0">
                <a:solidFill>
                  <a:prstClr val="black"/>
                </a:solidFill>
                <a:latin typeface="Georgia" panose="02040502050405020303" pitchFamily="18" charset="0"/>
              </a:rPr>
              <a:t> </a:t>
            </a:r>
            <a:r>
              <a:rPr lang="en-US" sz="3000" dirty="0">
                <a:solidFill>
                  <a:srgbClr val="70AD47">
                    <a:lumMod val="75000"/>
                  </a:srgbClr>
                </a:solidFill>
                <a:latin typeface="Georgia" panose="02040502050405020303" pitchFamily="18" charset="0"/>
              </a:rPr>
              <a:t>action</a:t>
            </a:r>
            <a:r>
              <a:rPr lang="en-US" sz="3000" dirty="0">
                <a:solidFill>
                  <a:prstClr val="black"/>
                </a:solidFill>
                <a:latin typeface="Georgia" panose="02040502050405020303" pitchFamily="18" charset="0"/>
              </a:rPr>
              <a:t> for the </a:t>
            </a:r>
            <a:r>
              <a:rPr lang="en-US" sz="3000" dirty="0">
                <a:solidFill>
                  <a:srgbClr val="7030A0"/>
                </a:solidFill>
                <a:latin typeface="Georgia" panose="02040502050405020303" pitchFamily="18" charset="0"/>
              </a:rPr>
              <a:t>public good</a:t>
            </a:r>
            <a:r>
              <a:rPr lang="en-US" sz="3000" dirty="0">
                <a:solidFill>
                  <a:prstClr val="black"/>
                </a:solidFill>
                <a:latin typeface="Georgia" panose="02040502050405020303" pitchFamily="18" charset="0"/>
              </a:rPr>
              <a:t>!”</a:t>
            </a:r>
          </a:p>
        </p:txBody>
      </p:sp>
      <p:sp>
        <p:nvSpPr>
          <p:cNvPr id="4" name="TextBox 3"/>
          <p:cNvSpPr txBox="1"/>
          <p:nvPr/>
        </p:nvSpPr>
        <p:spPr>
          <a:xfrm>
            <a:off x="4230679" y="237417"/>
            <a:ext cx="3449947" cy="584775"/>
          </a:xfrm>
          <a:prstGeom prst="rect">
            <a:avLst/>
          </a:prstGeom>
          <a:noFill/>
        </p:spPr>
        <p:txBody>
          <a:bodyPr wrap="square" rtlCol="0">
            <a:spAutoFit/>
          </a:bodyPr>
          <a:lstStyle/>
          <a:p>
            <a:pPr defTabSz="685800"/>
            <a:r>
              <a:rPr lang="en-US" sz="3200" cap="all" dirty="0">
                <a:solidFill>
                  <a:srgbClr val="C00000"/>
                </a:solidFill>
                <a:latin typeface="Georgia" panose="02040502050405020303" pitchFamily="18" charset="0"/>
              </a:rPr>
              <a:t>Philanthropy</a:t>
            </a:r>
          </a:p>
        </p:txBody>
      </p:sp>
      <p:sp>
        <p:nvSpPr>
          <p:cNvPr id="10" name="Slide Number Placeholder 9"/>
          <p:cNvSpPr>
            <a:spLocks noGrp="1"/>
          </p:cNvSpPr>
          <p:nvPr>
            <p:ph type="sldNum" sz="quarter" idx="12"/>
          </p:nvPr>
        </p:nvSpPr>
        <p:spPr/>
        <p:txBody>
          <a:bodyPr/>
          <a:lstStyle/>
          <a:p>
            <a:pPr defTabSz="685800"/>
            <a:fld id="{A9E27C91-5590-4C6B-8A38-652A8102230D}" type="slidenum">
              <a:rPr lang="en-US" sz="1350">
                <a:solidFill>
                  <a:prstClr val="black"/>
                </a:solidFill>
                <a:latin typeface="Calibri" panose="020F0502020204030204"/>
              </a:rPr>
              <a:pPr defTabSz="685800"/>
              <a:t>2</a:t>
            </a:fld>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4273850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6869" y="211015"/>
            <a:ext cx="8023995" cy="584775"/>
          </a:xfrm>
          <a:prstGeom prst="rect">
            <a:avLst/>
          </a:prstGeom>
          <a:noFill/>
        </p:spPr>
        <p:txBody>
          <a:bodyPr wrap="square" rtlCol="0">
            <a:spAutoFit/>
          </a:bodyPr>
          <a:lstStyle/>
          <a:p>
            <a:r>
              <a:rPr lang="en-US" sz="3200" dirty="0">
                <a:solidFill>
                  <a:srgbClr val="C00000"/>
                </a:solidFill>
                <a:latin typeface="Georgia" panose="02040502050405020303" pitchFamily="18" charset="0"/>
              </a:rPr>
              <a:t>BOARD ENGAGEMENT &amp; FUNDRAISING</a:t>
            </a:r>
          </a:p>
        </p:txBody>
      </p:sp>
      <p:sp>
        <p:nvSpPr>
          <p:cNvPr id="3" name="TextBox 2"/>
          <p:cNvSpPr txBox="1"/>
          <p:nvPr/>
        </p:nvSpPr>
        <p:spPr>
          <a:xfrm>
            <a:off x="695539" y="1020180"/>
            <a:ext cx="10991467" cy="2677656"/>
          </a:xfrm>
          <a:prstGeom prst="rect">
            <a:avLst/>
          </a:prstGeom>
          <a:noFill/>
        </p:spPr>
        <p:txBody>
          <a:bodyPr wrap="square" rtlCol="0">
            <a:spAutoFit/>
          </a:bodyPr>
          <a:lstStyle/>
          <a:p>
            <a:pPr marL="285750" indent="-285750">
              <a:buFont typeface="Arial" panose="020B0604020202020204" pitchFamily="34" charset="0"/>
              <a:buChar char="•"/>
            </a:pPr>
            <a:r>
              <a:rPr lang="en-US" sz="2000" b="1" u="sng" dirty="0">
                <a:latin typeface="Georgia" panose="02040502050405020303" pitchFamily="18" charset="0"/>
              </a:rPr>
              <a:t>Key Staff </a:t>
            </a:r>
            <a:r>
              <a:rPr lang="en-US" sz="2000" dirty="0">
                <a:latin typeface="Georgia" panose="02040502050405020303" pitchFamily="18" charset="0"/>
              </a:rPr>
              <a:t>= The </a:t>
            </a:r>
            <a:r>
              <a:rPr lang="en-US" sz="2000" b="1" dirty="0">
                <a:latin typeface="Georgia" panose="02040502050405020303" pitchFamily="18" charset="0"/>
              </a:rPr>
              <a:t>CEO</a:t>
            </a:r>
            <a:r>
              <a:rPr lang="en-US" sz="2000" dirty="0">
                <a:latin typeface="Georgia" panose="02040502050405020303" pitchFamily="18" charset="0"/>
              </a:rPr>
              <a:t> and other </a:t>
            </a:r>
            <a:r>
              <a:rPr lang="en-US" sz="2000" b="1" dirty="0">
                <a:latin typeface="Georgia" panose="02040502050405020303" pitchFamily="18" charset="0"/>
              </a:rPr>
              <a:t>senior fundraising staff members</a:t>
            </a:r>
            <a:r>
              <a:rPr lang="en-US" sz="2000" dirty="0">
                <a:latin typeface="Georgia" panose="02040502050405020303" pitchFamily="18" charset="0"/>
              </a:rPr>
              <a:t> remaining highly engaged with board members to encourage their involvement, including with fundraising</a:t>
            </a:r>
          </a:p>
          <a:p>
            <a:endParaRPr lang="en-US" sz="1200" dirty="0">
              <a:latin typeface="Georgia" panose="02040502050405020303" pitchFamily="18" charset="0"/>
            </a:endParaRPr>
          </a:p>
          <a:p>
            <a:r>
              <a:rPr lang="en-US" sz="2000" dirty="0">
                <a:latin typeface="Georgia" panose="02040502050405020303" pitchFamily="18" charset="0"/>
              </a:rPr>
              <a:t>“</a:t>
            </a:r>
            <a:r>
              <a:rPr lang="en-US" sz="2000" i="1" dirty="0">
                <a:solidFill>
                  <a:srgbClr val="C00000"/>
                </a:solidFill>
                <a:latin typeface="Georgia" panose="02040502050405020303" pitchFamily="18" charset="0"/>
              </a:rPr>
              <a:t>(The CEO’s) passion is contagious. She’s very articulate. She has a passion that radiates, and that’s engaging.</a:t>
            </a:r>
            <a:r>
              <a:rPr lang="en-US" sz="2000" dirty="0">
                <a:latin typeface="Georgia" panose="02040502050405020303" pitchFamily="18" charset="0"/>
              </a:rPr>
              <a:t>”</a:t>
            </a:r>
          </a:p>
          <a:p>
            <a:endParaRPr lang="en-US" sz="1600" dirty="0">
              <a:latin typeface="Georgia" panose="02040502050405020303" pitchFamily="18" charset="0"/>
            </a:endParaRPr>
          </a:p>
          <a:p>
            <a:r>
              <a:rPr lang="en-US" sz="2000" dirty="0">
                <a:latin typeface="Georgia" panose="02040502050405020303" pitchFamily="18" charset="0"/>
              </a:rPr>
              <a:t>“</a:t>
            </a:r>
            <a:r>
              <a:rPr lang="en-US" sz="2000" i="1" dirty="0">
                <a:solidFill>
                  <a:srgbClr val="C00000"/>
                </a:solidFill>
                <a:latin typeface="Georgia" panose="02040502050405020303" pitchFamily="18" charset="0"/>
              </a:rPr>
              <a:t>(The chief development officer) comes to our board meetings, and he gives us his results, and then sends us personal e-mails. It’s nice to be recognized without somebody just always expecting something from you.</a:t>
            </a:r>
            <a:r>
              <a:rPr lang="en-US" sz="2000" dirty="0">
                <a:latin typeface="Georgia" panose="02040502050405020303" pitchFamily="18" charset="0"/>
              </a:rPr>
              <a:t>”</a:t>
            </a:r>
          </a:p>
        </p:txBody>
      </p:sp>
      <p:pic>
        <p:nvPicPr>
          <p:cNvPr id="4" name="Picture 3"/>
          <p:cNvPicPr>
            <a:picLocks noChangeAspect="1"/>
          </p:cNvPicPr>
          <p:nvPr/>
        </p:nvPicPr>
        <p:blipFill>
          <a:blip r:embed="rId2"/>
          <a:stretch>
            <a:fillRect/>
          </a:stretch>
        </p:blipFill>
        <p:spPr>
          <a:xfrm>
            <a:off x="4773631" y="3595791"/>
            <a:ext cx="1876425" cy="2438400"/>
          </a:xfrm>
          <a:prstGeom prst="rect">
            <a:avLst/>
          </a:prstGeom>
        </p:spPr>
      </p:pic>
      <p:sp>
        <p:nvSpPr>
          <p:cNvPr id="8" name="TextBox 7"/>
          <p:cNvSpPr txBox="1"/>
          <p:nvPr/>
        </p:nvSpPr>
        <p:spPr>
          <a:xfrm>
            <a:off x="335461" y="6119446"/>
            <a:ext cx="2846002" cy="400110"/>
          </a:xfrm>
          <a:prstGeom prst="rect">
            <a:avLst/>
          </a:prstGeom>
          <a:noFill/>
        </p:spPr>
        <p:txBody>
          <a:bodyPr wrap="square" rtlCol="0">
            <a:spAutoFit/>
          </a:bodyPr>
          <a:lstStyle/>
          <a:p>
            <a:r>
              <a:rPr lang="en-US" sz="2000" dirty="0">
                <a:solidFill>
                  <a:schemeClr val="bg1"/>
                </a:solidFill>
                <a:latin typeface="Georgia" panose="02040502050405020303" pitchFamily="18" charset="0"/>
              </a:rPr>
              <a:t>(Stanczykiewicz, 2020)</a:t>
            </a:r>
          </a:p>
        </p:txBody>
      </p:sp>
      <p:sp>
        <p:nvSpPr>
          <p:cNvPr id="9" name="Slide Number Placeholder 8"/>
          <p:cNvSpPr>
            <a:spLocks noGrp="1"/>
          </p:cNvSpPr>
          <p:nvPr>
            <p:ph type="sldNum" sz="quarter" idx="12"/>
          </p:nvPr>
        </p:nvSpPr>
        <p:spPr>
          <a:xfrm>
            <a:off x="10973762" y="6336993"/>
            <a:ext cx="1009227" cy="365125"/>
          </a:xfrm>
        </p:spPr>
        <p:txBody>
          <a:bodyPr/>
          <a:lstStyle/>
          <a:p>
            <a:fld id="{A9E27C91-5590-4C6B-8A38-652A8102230D}" type="slidenum">
              <a:rPr lang="en-US" smtClean="0"/>
              <a:pPr/>
              <a:t>20</a:t>
            </a:fld>
            <a:endParaRPr lang="en-US" dirty="0"/>
          </a:p>
        </p:txBody>
      </p:sp>
      <p:pic>
        <p:nvPicPr>
          <p:cNvPr id="10" name="Picture 9"/>
          <p:cNvPicPr>
            <a:picLocks noChangeAspect="1"/>
          </p:cNvPicPr>
          <p:nvPr/>
        </p:nvPicPr>
        <p:blipFill>
          <a:blip r:embed="rId3"/>
          <a:stretch>
            <a:fillRect/>
          </a:stretch>
        </p:blipFill>
        <p:spPr>
          <a:xfrm>
            <a:off x="9910199" y="3697836"/>
            <a:ext cx="1776807" cy="1776807"/>
          </a:xfrm>
          <a:prstGeom prst="rect">
            <a:avLst/>
          </a:prstGeom>
        </p:spPr>
      </p:pic>
      <p:sp>
        <p:nvSpPr>
          <p:cNvPr id="5" name="TextBox 4"/>
          <p:cNvSpPr txBox="1"/>
          <p:nvPr/>
        </p:nvSpPr>
        <p:spPr>
          <a:xfrm>
            <a:off x="9847488" y="5551875"/>
            <a:ext cx="1902228" cy="707886"/>
          </a:xfrm>
          <a:prstGeom prst="rect">
            <a:avLst/>
          </a:prstGeom>
          <a:noFill/>
        </p:spPr>
        <p:txBody>
          <a:bodyPr wrap="square" rtlCol="0">
            <a:spAutoFit/>
          </a:bodyPr>
          <a:lstStyle/>
          <a:p>
            <a:r>
              <a:rPr lang="en-US" sz="2000" dirty="0">
                <a:latin typeface="Georgia" panose="02040502050405020303" pitchFamily="18" charset="0"/>
              </a:rPr>
              <a:t>Ann Fitzgerald</a:t>
            </a:r>
          </a:p>
          <a:p>
            <a:endParaRPr lang="en-US" sz="2000" dirty="0">
              <a:latin typeface="Georgia" panose="02040502050405020303" pitchFamily="18" charset="0"/>
            </a:endParaRPr>
          </a:p>
        </p:txBody>
      </p:sp>
    </p:spTree>
    <p:extLst>
      <p:ext uri="{BB962C8B-B14F-4D97-AF65-F5344CB8AC3E}">
        <p14:creationId xmlns:p14="http://schemas.microsoft.com/office/powerpoint/2010/main" val="286740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E27C91-5590-4C6B-8A38-652A8102230D}" type="slidenum">
              <a:rPr lang="en-US" smtClean="0"/>
              <a:pPr/>
              <a:t>21</a:t>
            </a:fld>
            <a:endParaRPr lang="en-US" dirty="0"/>
          </a:p>
        </p:txBody>
      </p:sp>
      <p:sp>
        <p:nvSpPr>
          <p:cNvPr id="3" name="TextBox 2"/>
          <p:cNvSpPr txBox="1"/>
          <p:nvPr/>
        </p:nvSpPr>
        <p:spPr>
          <a:xfrm>
            <a:off x="3620654" y="157018"/>
            <a:ext cx="4860626" cy="584775"/>
          </a:xfrm>
          <a:prstGeom prst="rect">
            <a:avLst/>
          </a:prstGeom>
          <a:noFill/>
        </p:spPr>
        <p:txBody>
          <a:bodyPr wrap="none" rtlCol="0">
            <a:spAutoFit/>
          </a:bodyPr>
          <a:lstStyle/>
          <a:p>
            <a:r>
              <a:rPr lang="en-US" sz="3200" dirty="0">
                <a:solidFill>
                  <a:srgbClr val="FF0000"/>
                </a:solidFill>
                <a:latin typeface="Georgia" panose="02040502050405020303" pitchFamily="18" charset="0"/>
              </a:rPr>
              <a:t>POTENTIAL CONCERNS</a:t>
            </a:r>
          </a:p>
        </p:txBody>
      </p:sp>
      <p:sp>
        <p:nvSpPr>
          <p:cNvPr id="4" name="TextBox 3"/>
          <p:cNvSpPr txBox="1"/>
          <p:nvPr/>
        </p:nvSpPr>
        <p:spPr>
          <a:xfrm>
            <a:off x="517236" y="960583"/>
            <a:ext cx="9555821" cy="4955203"/>
          </a:xfrm>
          <a:prstGeom prst="rect">
            <a:avLst/>
          </a:prstGeom>
          <a:noFill/>
        </p:spPr>
        <p:txBody>
          <a:bodyPr wrap="none" rtlCol="0">
            <a:spAutoFit/>
          </a:bodyPr>
          <a:lstStyle/>
          <a:p>
            <a:r>
              <a:rPr lang="en-US" sz="2400" dirty="0">
                <a:latin typeface="Georgia" panose="02040502050405020303" pitchFamily="18" charset="0"/>
              </a:rPr>
              <a:t>OUR NONPROFIT IS…</a:t>
            </a:r>
          </a:p>
          <a:p>
            <a:endParaRPr lang="en-US" sz="1200" dirty="0">
              <a:latin typeface="Georgia" panose="02040502050405020303" pitchFamily="18" charset="0"/>
            </a:endParaRPr>
          </a:p>
          <a:p>
            <a:pPr marL="342900" indent="-342900">
              <a:buFont typeface="Arial" panose="020B0604020202020204" pitchFamily="34" charset="0"/>
              <a:buChar char="•"/>
            </a:pPr>
            <a:r>
              <a:rPr lang="en-US" sz="2400" dirty="0">
                <a:solidFill>
                  <a:srgbClr val="FF0000"/>
                </a:solidFill>
                <a:latin typeface="Georgia" panose="02040502050405020303" pitchFamily="18" charset="0"/>
              </a:rPr>
              <a:t>Too late</a:t>
            </a:r>
          </a:p>
          <a:p>
            <a:pPr marL="342900" indent="-342900">
              <a:buFont typeface="Arial" panose="020B0604020202020204" pitchFamily="34" charset="0"/>
              <a:buChar char="•"/>
            </a:pPr>
            <a:endParaRPr lang="en-US" sz="1000" dirty="0">
              <a:latin typeface="Georgia" panose="02040502050405020303" pitchFamily="18" charset="0"/>
            </a:endParaRPr>
          </a:p>
          <a:p>
            <a:pPr marL="800100" lvl="1" indent="-342900">
              <a:buFont typeface="Courier New" panose="02070309020205020404" pitchFamily="49" charset="0"/>
              <a:buChar char="o"/>
            </a:pPr>
            <a:r>
              <a:rPr lang="en-US" sz="2400" dirty="0">
                <a:latin typeface="Georgia" panose="02040502050405020303" pitchFamily="18" charset="0"/>
              </a:rPr>
              <a:t>Grandfather existing board members until their next term</a:t>
            </a:r>
          </a:p>
          <a:p>
            <a:endParaRPr lang="en-US" sz="1600" dirty="0">
              <a:latin typeface="Georgia" panose="02040502050405020303" pitchFamily="18" charset="0"/>
            </a:endParaRPr>
          </a:p>
          <a:p>
            <a:pPr marL="342900" indent="-342900">
              <a:buFont typeface="Arial" panose="020B0604020202020204" pitchFamily="34" charset="0"/>
              <a:buChar char="•"/>
            </a:pPr>
            <a:r>
              <a:rPr lang="en-US" sz="2400" dirty="0">
                <a:solidFill>
                  <a:srgbClr val="FF0000"/>
                </a:solidFill>
                <a:latin typeface="Georgia" panose="02040502050405020303" pitchFamily="18" charset="0"/>
              </a:rPr>
              <a:t>Too small</a:t>
            </a:r>
          </a:p>
          <a:p>
            <a:pPr marL="342900" indent="-342900">
              <a:buFont typeface="Arial" panose="020B0604020202020204" pitchFamily="34" charset="0"/>
              <a:buChar char="•"/>
            </a:pPr>
            <a:endParaRPr lang="en-US" sz="1000" dirty="0">
              <a:latin typeface="Georgia" panose="02040502050405020303" pitchFamily="18" charset="0"/>
            </a:endParaRPr>
          </a:p>
          <a:p>
            <a:pPr marL="800100" lvl="1" indent="-342900">
              <a:buFont typeface="Courier New" panose="02070309020205020404" pitchFamily="49" charset="0"/>
              <a:buChar char="o"/>
            </a:pPr>
            <a:r>
              <a:rPr lang="en-US" sz="2400" dirty="0">
                <a:latin typeface="Georgia" panose="02040502050405020303" pitchFamily="18" charset="0"/>
              </a:rPr>
              <a:t>three-fourths of nonprofits have budgets of less than $1 million</a:t>
            </a:r>
          </a:p>
          <a:p>
            <a:endParaRPr lang="en-US" sz="1600" dirty="0">
              <a:latin typeface="Georgia" panose="02040502050405020303" pitchFamily="18" charset="0"/>
            </a:endParaRPr>
          </a:p>
          <a:p>
            <a:pPr marL="342900" indent="-342900">
              <a:buFont typeface="Arial" panose="020B0604020202020204" pitchFamily="34" charset="0"/>
              <a:buChar char="•"/>
            </a:pPr>
            <a:r>
              <a:rPr lang="en-US" sz="2400" dirty="0">
                <a:solidFill>
                  <a:srgbClr val="FF0000"/>
                </a:solidFill>
                <a:latin typeface="Georgia" panose="02040502050405020303" pitchFamily="18" charset="0"/>
              </a:rPr>
              <a:t>Too resistant</a:t>
            </a:r>
          </a:p>
          <a:p>
            <a:pPr marL="342900" indent="-342900">
              <a:buFont typeface="Arial" panose="020B0604020202020204" pitchFamily="34" charset="0"/>
              <a:buChar char="•"/>
            </a:pPr>
            <a:endParaRPr lang="en-US" sz="1000" dirty="0">
              <a:latin typeface="Georgia" panose="02040502050405020303" pitchFamily="18" charset="0"/>
            </a:endParaRPr>
          </a:p>
          <a:p>
            <a:pPr marL="800100" lvl="1" indent="-342900">
              <a:buFont typeface="Courier New" panose="02070309020205020404" pitchFamily="49" charset="0"/>
              <a:buChar char="o"/>
            </a:pPr>
            <a:r>
              <a:rPr lang="en-US" sz="2400" dirty="0">
                <a:latin typeface="Georgia" panose="02040502050405020303" pitchFamily="18" charset="0"/>
              </a:rPr>
              <a:t>use change leadership tactics and peer-to-peer encouragement</a:t>
            </a:r>
          </a:p>
          <a:p>
            <a:pPr marL="342900" indent="-342900">
              <a:buFont typeface="Arial" panose="020B0604020202020204" pitchFamily="34" charset="0"/>
              <a:buChar char="•"/>
            </a:pPr>
            <a:endParaRPr lang="en-US" sz="1600" dirty="0">
              <a:latin typeface="Georgia" panose="02040502050405020303" pitchFamily="18" charset="0"/>
            </a:endParaRPr>
          </a:p>
          <a:p>
            <a:pPr marL="342900" indent="-342900">
              <a:buFont typeface="Arial" panose="020B0604020202020204" pitchFamily="34" charset="0"/>
              <a:buChar char="•"/>
            </a:pPr>
            <a:r>
              <a:rPr lang="en-US" sz="2400" dirty="0">
                <a:solidFill>
                  <a:srgbClr val="FF0000"/>
                </a:solidFill>
                <a:latin typeface="Georgia" panose="02040502050405020303" pitchFamily="18" charset="0"/>
              </a:rPr>
              <a:t>Too hesitant</a:t>
            </a:r>
          </a:p>
          <a:p>
            <a:pPr marL="342900" indent="-342900">
              <a:buFont typeface="Arial" panose="020B0604020202020204" pitchFamily="34" charset="0"/>
              <a:buChar char="•"/>
            </a:pPr>
            <a:endParaRPr lang="en-US" sz="1000" dirty="0">
              <a:latin typeface="Georgia" panose="02040502050405020303" pitchFamily="18" charset="0"/>
            </a:endParaRPr>
          </a:p>
          <a:p>
            <a:pPr marL="800100" lvl="1" indent="-342900">
              <a:buFont typeface="Courier New" panose="02070309020205020404" pitchFamily="49" charset="0"/>
              <a:buChar char="o"/>
            </a:pPr>
            <a:r>
              <a:rPr lang="en-US" sz="2400" dirty="0">
                <a:latin typeface="Georgia" panose="02040502050405020303" pitchFamily="18" charset="0"/>
              </a:rPr>
              <a:t>fundraise with confidence, starting with your board</a:t>
            </a:r>
          </a:p>
        </p:txBody>
      </p:sp>
    </p:spTree>
    <p:extLst>
      <p:ext uri="{BB962C8B-B14F-4D97-AF65-F5344CB8AC3E}">
        <p14:creationId xmlns:p14="http://schemas.microsoft.com/office/powerpoint/2010/main" val="396309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1000"/>
                                        <p:tgtEl>
                                          <p:spTgt spid="4">
                                            <p:txEl>
                                              <p:pRg st="4" end="4"/>
                                            </p:txEl>
                                          </p:spTgt>
                                        </p:tgtEl>
                                      </p:cBhvr>
                                    </p:animEffect>
                                    <p:anim calcmode="lin" valueType="num">
                                      <p:cBhvr>
                                        <p:cTn id="1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1000"/>
                                        <p:tgtEl>
                                          <p:spTgt spid="4">
                                            <p:txEl>
                                              <p:pRg st="6" end="6"/>
                                            </p:txEl>
                                          </p:spTgt>
                                        </p:tgtEl>
                                      </p:cBhvr>
                                    </p:animEffect>
                                    <p:anim calcmode="lin" valueType="num">
                                      <p:cBhvr>
                                        <p:cTn id="2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4">
                                            <p:txEl>
                                              <p:pRg st="6" end="6"/>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4">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nodeType="click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fade">
                                      <p:cBhvr>
                                        <p:cTn id="30" dur="1000"/>
                                        <p:tgtEl>
                                          <p:spTgt spid="4">
                                            <p:txEl>
                                              <p:pRg st="8" end="8"/>
                                            </p:txEl>
                                          </p:spTgt>
                                        </p:tgtEl>
                                      </p:cBhvr>
                                    </p:animEffect>
                                    <p:anim calcmode="lin" valueType="num">
                                      <p:cBhvr>
                                        <p:cTn id="31"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fade">
                                      <p:cBhvr>
                                        <p:cTn id="37" dur="1000"/>
                                        <p:tgtEl>
                                          <p:spTgt spid="4">
                                            <p:txEl>
                                              <p:pRg st="10" end="10"/>
                                            </p:txEl>
                                          </p:spTgt>
                                        </p:tgtEl>
                                      </p:cBhvr>
                                    </p:animEffect>
                                    <p:anim calcmode="lin" valueType="num">
                                      <p:cBhvr>
                                        <p:cTn id="38"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4">
                                            <p:txEl>
                                              <p:pRg st="10" end="10"/>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4">
                                            <p:txEl>
                                              <p:pRg st="10" end="10"/>
                                            </p:txEl>
                                          </p:spTgt>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4">
                                            <p:txEl>
                                              <p:pRg st="12" end="12"/>
                                            </p:txEl>
                                          </p:spTgt>
                                        </p:tgtEl>
                                        <p:attrNameLst>
                                          <p:attrName>style.visibility</p:attrName>
                                        </p:attrNameLst>
                                      </p:cBhvr>
                                      <p:to>
                                        <p:strVal val="visible"/>
                                      </p:to>
                                    </p:set>
                                    <p:animEffect transition="in" filter="fade">
                                      <p:cBhvr>
                                        <p:cTn id="45" dur="1000"/>
                                        <p:tgtEl>
                                          <p:spTgt spid="4">
                                            <p:txEl>
                                              <p:pRg st="12" end="12"/>
                                            </p:txEl>
                                          </p:spTgt>
                                        </p:tgtEl>
                                      </p:cBhvr>
                                    </p:animEffect>
                                    <p:anim calcmode="lin" valueType="num">
                                      <p:cBhvr>
                                        <p:cTn id="46"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47"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nodeType="clickEffect">
                                  <p:stCondLst>
                                    <p:cond delay="0"/>
                                  </p:stCondLst>
                                  <p:childTnLst>
                                    <p:set>
                                      <p:cBhvr>
                                        <p:cTn id="51" dur="1" fill="hold">
                                          <p:stCondLst>
                                            <p:cond delay="0"/>
                                          </p:stCondLst>
                                        </p:cTn>
                                        <p:tgtEl>
                                          <p:spTgt spid="4">
                                            <p:txEl>
                                              <p:pRg st="14" end="14"/>
                                            </p:txEl>
                                          </p:spTgt>
                                        </p:tgtEl>
                                        <p:attrNameLst>
                                          <p:attrName>style.visibility</p:attrName>
                                        </p:attrNameLst>
                                      </p:cBhvr>
                                      <p:to>
                                        <p:strVal val="visible"/>
                                      </p:to>
                                    </p:set>
                                    <p:animEffect transition="in" filter="fade">
                                      <p:cBhvr>
                                        <p:cTn id="52" dur="1000"/>
                                        <p:tgtEl>
                                          <p:spTgt spid="4">
                                            <p:txEl>
                                              <p:pRg st="14" end="14"/>
                                            </p:txEl>
                                          </p:spTgt>
                                        </p:tgtEl>
                                      </p:cBhvr>
                                    </p:animEffect>
                                    <p:anim calcmode="lin" valueType="num">
                                      <p:cBhvr>
                                        <p:cTn id="53" dur="1000" fill="hold"/>
                                        <p:tgtEl>
                                          <p:spTgt spid="4">
                                            <p:txEl>
                                              <p:pRg st="14" end="14"/>
                                            </p:txEl>
                                          </p:spTgt>
                                        </p:tgtEl>
                                        <p:attrNameLst>
                                          <p:attrName>ppt_x</p:attrName>
                                        </p:attrNameLst>
                                      </p:cBhvr>
                                      <p:tavLst>
                                        <p:tav tm="0">
                                          <p:val>
                                            <p:strVal val="#ppt_x"/>
                                          </p:val>
                                        </p:tav>
                                        <p:tav tm="100000">
                                          <p:val>
                                            <p:strVal val="#ppt_x"/>
                                          </p:val>
                                        </p:tav>
                                      </p:tavLst>
                                    </p:anim>
                                    <p:anim calcmode="lin" valueType="num">
                                      <p:cBhvr>
                                        <p:cTn id="54" dur="900" decel="100000" fill="hold"/>
                                        <p:tgtEl>
                                          <p:spTgt spid="4">
                                            <p:txEl>
                                              <p:pRg st="14" end="14"/>
                                            </p:txEl>
                                          </p:spTgt>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4">
                                            <p:txEl>
                                              <p:pRg st="14" end="14"/>
                                            </p:txEl>
                                          </p:spTgt>
                                        </p:tgtEl>
                                        <p:attrNameLst>
                                          <p:attrName>ppt_y</p:attrName>
                                        </p:attrNameLst>
                                      </p:cBhvr>
                                      <p:tavLst>
                                        <p:tav tm="0">
                                          <p:val>
                                            <p:strVal val="#ppt_y-.03"/>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nodeType="clickEffect">
                                  <p:stCondLst>
                                    <p:cond delay="0"/>
                                  </p:stCondLst>
                                  <p:childTnLst>
                                    <p:set>
                                      <p:cBhvr>
                                        <p:cTn id="59" dur="1" fill="hold">
                                          <p:stCondLst>
                                            <p:cond delay="0"/>
                                          </p:stCondLst>
                                        </p:cTn>
                                        <p:tgtEl>
                                          <p:spTgt spid="4">
                                            <p:txEl>
                                              <p:pRg st="16" end="16"/>
                                            </p:txEl>
                                          </p:spTgt>
                                        </p:tgtEl>
                                        <p:attrNameLst>
                                          <p:attrName>style.visibility</p:attrName>
                                        </p:attrNameLst>
                                      </p:cBhvr>
                                      <p:to>
                                        <p:strVal val="visible"/>
                                      </p:to>
                                    </p:set>
                                    <p:animEffect transition="in" filter="fade">
                                      <p:cBhvr>
                                        <p:cTn id="60" dur="1000"/>
                                        <p:tgtEl>
                                          <p:spTgt spid="4">
                                            <p:txEl>
                                              <p:pRg st="16" end="16"/>
                                            </p:txEl>
                                          </p:spTgt>
                                        </p:tgtEl>
                                      </p:cBhvr>
                                    </p:animEffect>
                                    <p:anim calcmode="lin" valueType="num">
                                      <p:cBhvr>
                                        <p:cTn id="61" dur="1000" fill="hold"/>
                                        <p:tgtEl>
                                          <p:spTgt spid="4">
                                            <p:txEl>
                                              <p:pRg st="16" end="16"/>
                                            </p:txEl>
                                          </p:spTgt>
                                        </p:tgtEl>
                                        <p:attrNameLst>
                                          <p:attrName>ppt_x</p:attrName>
                                        </p:attrNameLst>
                                      </p:cBhvr>
                                      <p:tavLst>
                                        <p:tav tm="0">
                                          <p:val>
                                            <p:strVal val="#ppt_x"/>
                                          </p:val>
                                        </p:tav>
                                        <p:tav tm="100000">
                                          <p:val>
                                            <p:strVal val="#ppt_x"/>
                                          </p:val>
                                        </p:tav>
                                      </p:tavLst>
                                    </p:anim>
                                    <p:anim calcmode="lin" valueType="num">
                                      <p:cBhvr>
                                        <p:cTn id="62" dur="1000" fill="hold"/>
                                        <p:tgtEl>
                                          <p:spTgt spid="4">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E27C91-5590-4C6B-8A38-652A8102230D}" type="slidenum">
              <a:rPr lang="en-US" smtClean="0"/>
              <a:pPr/>
              <a:t>22</a:t>
            </a:fld>
            <a:endParaRPr lang="en-US" dirty="0"/>
          </a:p>
        </p:txBody>
      </p:sp>
      <p:sp>
        <p:nvSpPr>
          <p:cNvPr id="3" name="TextBox 2"/>
          <p:cNvSpPr txBox="1"/>
          <p:nvPr/>
        </p:nvSpPr>
        <p:spPr>
          <a:xfrm>
            <a:off x="2798618" y="332509"/>
            <a:ext cx="6789038" cy="584775"/>
          </a:xfrm>
          <a:prstGeom prst="rect">
            <a:avLst/>
          </a:prstGeom>
          <a:noFill/>
        </p:spPr>
        <p:txBody>
          <a:bodyPr wrap="none" rtlCol="0">
            <a:spAutoFit/>
          </a:bodyPr>
          <a:lstStyle/>
          <a:p>
            <a:r>
              <a:rPr lang="en-US" sz="3200" dirty="0">
                <a:solidFill>
                  <a:srgbClr val="FF0000"/>
                </a:solidFill>
                <a:latin typeface="Georgia" panose="02040502050405020303" pitchFamily="18" charset="0"/>
              </a:rPr>
              <a:t>BOARD-REGARDING BEHAVIORS</a:t>
            </a:r>
          </a:p>
        </p:txBody>
      </p:sp>
      <p:sp>
        <p:nvSpPr>
          <p:cNvPr id="4" name="TextBox 3"/>
          <p:cNvSpPr txBox="1"/>
          <p:nvPr/>
        </p:nvSpPr>
        <p:spPr>
          <a:xfrm>
            <a:off x="1348509" y="1727199"/>
            <a:ext cx="9552615" cy="3416320"/>
          </a:xfrm>
          <a:prstGeom prst="rect">
            <a:avLst/>
          </a:prstGeom>
          <a:noFill/>
        </p:spPr>
        <p:txBody>
          <a:bodyPr wrap="none" rtlCol="0">
            <a:spAutoFit/>
          </a:bodyPr>
          <a:lstStyle/>
          <a:p>
            <a:pPr marL="342900" indent="-342900">
              <a:buFont typeface="Arial" panose="020B0604020202020204" pitchFamily="34" charset="0"/>
              <a:buChar char="•"/>
            </a:pPr>
            <a:r>
              <a:rPr lang="en-US" sz="2400" dirty="0">
                <a:latin typeface="Georgia" panose="02040502050405020303" pitchFamily="18" charset="0"/>
              </a:rPr>
              <a:t>Consistent interaction with board members</a:t>
            </a:r>
          </a:p>
          <a:p>
            <a:pPr marL="342900" indent="-342900">
              <a:buFont typeface="Arial" panose="020B0604020202020204" pitchFamily="34" charset="0"/>
              <a:buChar char="•"/>
            </a:pPr>
            <a:endParaRPr lang="en-US" sz="2400" dirty="0">
              <a:latin typeface="Georgia" panose="02040502050405020303" pitchFamily="18" charset="0"/>
            </a:endParaRPr>
          </a:p>
          <a:p>
            <a:pPr marL="342900" indent="-342900">
              <a:buFont typeface="Arial" panose="020B0604020202020204" pitchFamily="34" charset="0"/>
              <a:buChar char="•"/>
            </a:pPr>
            <a:r>
              <a:rPr lang="en-US" sz="2400" dirty="0">
                <a:latin typeface="Georgia" panose="02040502050405020303" pitchFamily="18" charset="0"/>
              </a:rPr>
              <a:t>Showing respect to board members</a:t>
            </a:r>
          </a:p>
          <a:p>
            <a:pPr marL="342900" indent="-342900">
              <a:buFont typeface="Arial" panose="020B0604020202020204" pitchFamily="34" charset="0"/>
              <a:buChar char="•"/>
            </a:pPr>
            <a:endParaRPr lang="en-US" sz="2400" dirty="0">
              <a:latin typeface="Georgia" panose="02040502050405020303" pitchFamily="18" charset="0"/>
            </a:endParaRPr>
          </a:p>
          <a:p>
            <a:pPr marL="342900" indent="-342900">
              <a:buFont typeface="Arial" panose="020B0604020202020204" pitchFamily="34" charset="0"/>
              <a:buChar char="•"/>
            </a:pPr>
            <a:r>
              <a:rPr lang="en-US" sz="2400" dirty="0">
                <a:latin typeface="Georgia" panose="02040502050405020303" pitchFamily="18" charset="0"/>
              </a:rPr>
              <a:t>Prompt board with ideas for organizational change and innovation</a:t>
            </a:r>
          </a:p>
          <a:p>
            <a:pPr marL="342900" indent="-342900">
              <a:buFont typeface="Arial" panose="020B0604020202020204" pitchFamily="34" charset="0"/>
              <a:buChar char="•"/>
            </a:pPr>
            <a:endParaRPr lang="en-US" sz="2400" dirty="0">
              <a:latin typeface="Georgia" panose="02040502050405020303" pitchFamily="18" charset="0"/>
            </a:endParaRPr>
          </a:p>
          <a:p>
            <a:pPr marL="342900" indent="-342900">
              <a:buFont typeface="Arial" panose="020B0604020202020204" pitchFamily="34" charset="0"/>
              <a:buChar char="•"/>
            </a:pPr>
            <a:r>
              <a:rPr lang="en-US" sz="2400" dirty="0">
                <a:latin typeface="Georgia" panose="02040502050405020303" pitchFamily="18" charset="0"/>
              </a:rPr>
              <a:t>Promote board accomplishments</a:t>
            </a:r>
          </a:p>
          <a:p>
            <a:pPr marL="342900" indent="-342900">
              <a:buFont typeface="Arial" panose="020B0604020202020204" pitchFamily="34" charset="0"/>
              <a:buChar char="•"/>
            </a:pPr>
            <a:endParaRPr lang="en-US" sz="2400" dirty="0">
              <a:latin typeface="Georgia" panose="02040502050405020303" pitchFamily="18" charset="0"/>
            </a:endParaRPr>
          </a:p>
          <a:p>
            <a:pPr marL="342900" indent="-342900">
              <a:buFont typeface="Arial" panose="020B0604020202020204" pitchFamily="34" charset="0"/>
              <a:buChar char="•"/>
            </a:pPr>
            <a:r>
              <a:rPr lang="en-US" sz="2400" dirty="0">
                <a:latin typeface="Georgia" panose="02040502050405020303" pitchFamily="18" charset="0"/>
              </a:rPr>
              <a:t>Provide info to board in a timely manner</a:t>
            </a:r>
          </a:p>
        </p:txBody>
      </p:sp>
      <p:sp>
        <p:nvSpPr>
          <p:cNvPr id="5" name="TextBox 4"/>
          <p:cNvSpPr txBox="1"/>
          <p:nvPr/>
        </p:nvSpPr>
        <p:spPr>
          <a:xfrm>
            <a:off x="397163" y="6064022"/>
            <a:ext cx="3522118" cy="400110"/>
          </a:xfrm>
          <a:prstGeom prst="rect">
            <a:avLst/>
          </a:prstGeom>
          <a:noFill/>
        </p:spPr>
        <p:txBody>
          <a:bodyPr wrap="none" rtlCol="0">
            <a:spAutoFit/>
          </a:bodyPr>
          <a:lstStyle/>
          <a:p>
            <a:r>
              <a:rPr lang="en-US" sz="2000" dirty="0">
                <a:solidFill>
                  <a:schemeClr val="bg1"/>
                </a:solidFill>
                <a:latin typeface="Georgia" panose="02040502050405020303" pitchFamily="18" charset="0"/>
              </a:rPr>
              <a:t>(Herman &amp; Heimovics, 1990)</a:t>
            </a:r>
          </a:p>
        </p:txBody>
      </p:sp>
    </p:spTree>
    <p:extLst>
      <p:ext uri="{BB962C8B-B14F-4D97-AF65-F5344CB8AC3E}">
        <p14:creationId xmlns:p14="http://schemas.microsoft.com/office/powerpoint/2010/main" val="260058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p:cTn id="15" dur="500" decel="50000" fill="hold">
                                          <p:stCondLst>
                                            <p:cond delay="0"/>
                                          </p:stCondLst>
                                        </p:cTn>
                                        <p:tgtEl>
                                          <p:spTgt spid="4">
                                            <p:txEl>
                                              <p:pRg st="2" end="2"/>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4">
                                            <p:txEl>
                                              <p:pRg st="2" end="2"/>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4">
                                            <p:txEl>
                                              <p:pRg st="2" end="2"/>
                                            </p:txEl>
                                          </p:spTgt>
                                        </p:tgtEl>
                                        <p:attrNameLst>
                                          <p:attrName>ppt_w</p:attrName>
                                        </p:attrNameLst>
                                      </p:cBhvr>
                                      <p:tavLst>
                                        <p:tav tm="0">
                                          <p:val>
                                            <p:strVal val="#ppt_w*.05"/>
                                          </p:val>
                                        </p:tav>
                                        <p:tav tm="100000">
                                          <p:val>
                                            <p:strVal val="#ppt_w"/>
                                          </p:val>
                                        </p:tav>
                                      </p:tavLst>
                                    </p:anim>
                                    <p:anim calcmode="lin" valueType="num">
                                      <p:cBhvr>
                                        <p:cTn id="18" dur="10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4">
                                            <p:txEl>
                                              <p:pRg st="2" end="2"/>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4">
                                            <p:txEl>
                                              <p:pRg st="2" end="2"/>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4">
                                            <p:txEl>
                                              <p:pRg st="2" end="2"/>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Scale>
                                      <p:cBhvr>
                                        <p:cTn id="27" dur="1000" decel="50000" fill="hold">
                                          <p:stCondLst>
                                            <p:cond delay="0"/>
                                          </p:stCondLst>
                                        </p:cTn>
                                        <p:tgtEl>
                                          <p:spTgt spid="4">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4">
                                            <p:txEl>
                                              <p:pRg st="4" end="4"/>
                                            </p:txEl>
                                          </p:spTgt>
                                        </p:tgtEl>
                                        <p:attrNameLst>
                                          <p:attrName>ppt_x</p:attrName>
                                          <p:attrName>ppt_y</p:attrName>
                                        </p:attrNameLst>
                                      </p:cBhvr>
                                    </p:animMotion>
                                    <p:animEffect transition="in" filter="fade">
                                      <p:cBhvr>
                                        <p:cTn id="29" dur="1000"/>
                                        <p:tgtEl>
                                          <p:spTgt spid="4">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 calcmode="lin" valueType="num">
                                      <p:cBhvr>
                                        <p:cTn id="34"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5"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36"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37" dur="1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3"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100"/>
                                        <p:tgtEl>
                                          <p:spTgt spid="4">
                                            <p:txEl>
                                              <p:pRg st="8" end="8"/>
                                            </p:txEl>
                                          </p:spTgt>
                                        </p:tgtEl>
                                      </p:cBhvr>
                                    </p:animEffect>
                                    <p:anim calcmode="lin" valueType="num">
                                      <p:cBhvr>
                                        <p:cTn id="43" dur="4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4" dur="400" fill="hold"/>
                                        <p:tgtEl>
                                          <p:spTgt spid="4">
                                            <p:txEl>
                                              <p:pRg st="8" end="8"/>
                                            </p:txEl>
                                          </p:spTgt>
                                        </p:tgtEl>
                                        <p:attrNameLst>
                                          <p:attrName>ppt_y</p:attrName>
                                        </p:attrNameLst>
                                      </p:cBhvr>
                                      <p:tavLst>
                                        <p:tav tm="0">
                                          <p:val>
                                            <p:strVal val="#ppt_y+0.31"/>
                                          </p:val>
                                        </p:tav>
                                        <p:tav tm="100000">
                                          <p:val>
                                            <p:strVal val="#ppt_y+0.31"/>
                                          </p:val>
                                        </p:tav>
                                      </p:tavLst>
                                    </p:anim>
                                    <p:anim calcmode="lin" valueType="num">
                                      <p:cBhvr>
                                        <p:cTn id="45" dur="600" decel="50000" fill="hold">
                                          <p:stCondLst>
                                            <p:cond delay="400"/>
                                          </p:stCondLst>
                                        </p:cTn>
                                        <p:tgtEl>
                                          <p:spTgt spid="4">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6" dur="600" decel="50000" fill="hold">
                                          <p:stCondLst>
                                            <p:cond delay="400"/>
                                          </p:stCondLst>
                                        </p:cTn>
                                        <p:tgtEl>
                                          <p:spTgt spid="4">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E27C91-5590-4C6B-8A38-652A8102230D}" type="slidenum">
              <a:rPr lang="en-US" smtClean="0"/>
              <a:pPr/>
              <a:t>23</a:t>
            </a:fld>
            <a:endParaRPr lang="en-US" dirty="0"/>
          </a:p>
        </p:txBody>
      </p:sp>
      <p:pic>
        <p:nvPicPr>
          <p:cNvPr id="3" name="Picture 2"/>
          <p:cNvPicPr>
            <a:picLocks noChangeAspect="1"/>
          </p:cNvPicPr>
          <p:nvPr/>
        </p:nvPicPr>
        <p:blipFill>
          <a:blip r:embed="rId2"/>
          <a:stretch>
            <a:fillRect/>
          </a:stretch>
        </p:blipFill>
        <p:spPr>
          <a:xfrm>
            <a:off x="8027083" y="2289753"/>
            <a:ext cx="3411771" cy="3396608"/>
          </a:xfrm>
          <a:prstGeom prst="rect">
            <a:avLst/>
          </a:prstGeom>
        </p:spPr>
      </p:pic>
      <p:sp>
        <p:nvSpPr>
          <p:cNvPr id="4" name="TextBox 3"/>
          <p:cNvSpPr txBox="1"/>
          <p:nvPr/>
        </p:nvSpPr>
        <p:spPr>
          <a:xfrm>
            <a:off x="1736746" y="55233"/>
            <a:ext cx="9626353" cy="584775"/>
          </a:xfrm>
          <a:prstGeom prst="rect">
            <a:avLst/>
          </a:prstGeom>
          <a:noFill/>
        </p:spPr>
        <p:txBody>
          <a:bodyPr wrap="none" rtlCol="0">
            <a:spAutoFit/>
          </a:bodyPr>
          <a:lstStyle/>
          <a:p>
            <a:r>
              <a:rPr lang="en-US" sz="3200" dirty="0">
                <a:solidFill>
                  <a:srgbClr val="C00000"/>
                </a:solidFill>
                <a:latin typeface="Georgia" panose="02040502050405020303" pitchFamily="18" charset="0"/>
              </a:rPr>
              <a:t>BOARD MEMBERS &amp; FUNDRAISING: Initial Steps</a:t>
            </a:r>
          </a:p>
        </p:txBody>
      </p:sp>
      <p:sp>
        <p:nvSpPr>
          <p:cNvPr id="5" name="TextBox 4"/>
          <p:cNvSpPr txBox="1"/>
          <p:nvPr/>
        </p:nvSpPr>
        <p:spPr>
          <a:xfrm>
            <a:off x="180923" y="533195"/>
            <a:ext cx="11945617" cy="5478423"/>
          </a:xfrm>
          <a:prstGeom prst="rect">
            <a:avLst/>
          </a:prstGeom>
          <a:noFill/>
        </p:spPr>
        <p:txBody>
          <a:bodyPr wrap="square" rtlCol="0">
            <a:spAutoFit/>
          </a:bodyPr>
          <a:lstStyle/>
          <a:p>
            <a:pPr marL="342900" indent="-342900">
              <a:buFont typeface="+mj-lt"/>
              <a:buAutoNum type="arabicParenR"/>
            </a:pPr>
            <a:r>
              <a:rPr lang="en-US" sz="2000" dirty="0">
                <a:latin typeface="Georgia" panose="02040502050405020303" pitchFamily="18" charset="0"/>
              </a:rPr>
              <a:t>Make a personal donation</a:t>
            </a:r>
          </a:p>
          <a:p>
            <a:pPr marL="342900" indent="-342900">
              <a:buFont typeface="+mj-lt"/>
              <a:buAutoNum type="arabicParenR"/>
            </a:pPr>
            <a:endParaRPr lang="en-US" sz="1000" dirty="0">
              <a:latin typeface="Georgia" panose="02040502050405020303" pitchFamily="18" charset="0"/>
            </a:endParaRPr>
          </a:p>
          <a:p>
            <a:pPr marL="342900" indent="-342900">
              <a:buFont typeface="+mj-lt"/>
              <a:buAutoNum type="arabicParenR"/>
            </a:pPr>
            <a:r>
              <a:rPr lang="en-US" sz="2000" dirty="0">
                <a:latin typeface="Georgia" panose="02040502050405020303" pitchFamily="18" charset="0"/>
              </a:rPr>
              <a:t>Attend board meetings &amp; engage in oversight of strategy &amp; mission – revealing why funding is needed</a:t>
            </a:r>
          </a:p>
          <a:p>
            <a:pPr marL="342900" indent="-342900">
              <a:buFont typeface="+mj-lt"/>
              <a:buAutoNum type="arabicParenR"/>
            </a:pPr>
            <a:endParaRPr lang="en-US" sz="1000" dirty="0">
              <a:latin typeface="Georgia" panose="02040502050405020303" pitchFamily="18" charset="0"/>
            </a:endParaRPr>
          </a:p>
          <a:p>
            <a:pPr marL="342900" indent="-342900">
              <a:buFont typeface="+mj-lt"/>
              <a:buAutoNum type="arabicParenR"/>
            </a:pPr>
            <a:r>
              <a:rPr lang="en-US" sz="2000" dirty="0">
                <a:latin typeface="Georgia" panose="02040502050405020303" pitchFamily="18" charset="0"/>
              </a:rPr>
              <a:t>Provide fiscal oversight – revealing how much funding is needed</a:t>
            </a:r>
          </a:p>
          <a:p>
            <a:pPr marL="342900" indent="-342900">
              <a:buFont typeface="+mj-lt"/>
              <a:buAutoNum type="arabicParenR"/>
            </a:pPr>
            <a:endParaRPr lang="en-US" sz="1000" dirty="0">
              <a:latin typeface="Georgia" panose="02040502050405020303" pitchFamily="18" charset="0"/>
            </a:endParaRPr>
          </a:p>
          <a:p>
            <a:pPr marL="342900" indent="-342900">
              <a:buFont typeface="+mj-lt"/>
              <a:buAutoNum type="arabicParenR"/>
            </a:pPr>
            <a:r>
              <a:rPr lang="en-US" sz="2000" dirty="0">
                <a:latin typeface="Georgia" panose="02040502050405020303" pitchFamily="18" charset="0"/>
              </a:rPr>
              <a:t>Write thank you notes to donors</a:t>
            </a:r>
          </a:p>
          <a:p>
            <a:pPr marL="342900" indent="-342900">
              <a:buFont typeface="+mj-lt"/>
              <a:buAutoNum type="arabicParenR"/>
            </a:pPr>
            <a:endParaRPr lang="en-US" sz="1000" dirty="0">
              <a:latin typeface="Georgia" panose="02040502050405020303" pitchFamily="18" charset="0"/>
            </a:endParaRPr>
          </a:p>
          <a:p>
            <a:pPr marL="342900" indent="-342900">
              <a:buFont typeface="+mj-lt"/>
              <a:buAutoNum type="arabicParenR"/>
            </a:pPr>
            <a:r>
              <a:rPr lang="en-US" sz="2000" dirty="0">
                <a:latin typeface="Georgia" panose="02040502050405020303" pitchFamily="18" charset="0"/>
              </a:rPr>
              <a:t>Write thank you e-mails to donors</a:t>
            </a:r>
          </a:p>
          <a:p>
            <a:pPr marL="342900" indent="-342900">
              <a:buFont typeface="+mj-lt"/>
              <a:buAutoNum type="arabicParenR"/>
            </a:pPr>
            <a:endParaRPr lang="en-US" sz="1000" dirty="0">
              <a:latin typeface="Georgia" panose="02040502050405020303" pitchFamily="18" charset="0"/>
            </a:endParaRPr>
          </a:p>
          <a:p>
            <a:pPr marL="342900" indent="-342900">
              <a:buFont typeface="+mj-lt"/>
              <a:buAutoNum type="arabicParenR"/>
            </a:pPr>
            <a:r>
              <a:rPr lang="en-US" sz="2000" dirty="0">
                <a:latin typeface="Georgia" panose="02040502050405020303" pitchFamily="18" charset="0"/>
              </a:rPr>
              <a:t>Make thank you phone calls to donors</a:t>
            </a:r>
          </a:p>
          <a:p>
            <a:pPr marL="342900" indent="-342900">
              <a:buFont typeface="+mj-lt"/>
              <a:buAutoNum type="arabicParenR"/>
            </a:pPr>
            <a:endParaRPr lang="en-US" sz="1000" dirty="0">
              <a:latin typeface="Georgia" panose="02040502050405020303" pitchFamily="18" charset="0"/>
            </a:endParaRPr>
          </a:p>
          <a:p>
            <a:pPr marL="342900" indent="-342900">
              <a:buFont typeface="+mj-lt"/>
              <a:buAutoNum type="arabicParenR"/>
            </a:pPr>
            <a:r>
              <a:rPr lang="en-US" sz="2000" dirty="0">
                <a:latin typeface="Georgia" panose="02040502050405020303" pitchFamily="18" charset="0"/>
              </a:rPr>
              <a:t>Talk about the nonprofit within circles of influence</a:t>
            </a:r>
          </a:p>
          <a:p>
            <a:pPr marL="342900" indent="-342900">
              <a:buFont typeface="+mj-lt"/>
              <a:buAutoNum type="arabicParenR"/>
            </a:pPr>
            <a:endParaRPr lang="en-US" sz="1000" dirty="0">
              <a:latin typeface="Georgia" panose="02040502050405020303" pitchFamily="18" charset="0"/>
            </a:endParaRPr>
          </a:p>
          <a:p>
            <a:pPr marL="342900" indent="-342900">
              <a:buFont typeface="+mj-lt"/>
              <a:buAutoNum type="arabicParenR"/>
            </a:pPr>
            <a:r>
              <a:rPr lang="en-US" sz="2000" dirty="0">
                <a:latin typeface="Georgia" panose="02040502050405020303" pitchFamily="18" charset="0"/>
              </a:rPr>
              <a:t>Make introductions to companies and other organizations</a:t>
            </a:r>
          </a:p>
          <a:p>
            <a:pPr marL="342900" indent="-342900">
              <a:buFont typeface="+mj-lt"/>
              <a:buAutoNum type="arabicParenR"/>
            </a:pPr>
            <a:endParaRPr lang="en-US" sz="1000" dirty="0">
              <a:latin typeface="Georgia" panose="02040502050405020303" pitchFamily="18" charset="0"/>
            </a:endParaRPr>
          </a:p>
          <a:p>
            <a:pPr marL="342900" indent="-342900">
              <a:buFont typeface="+mj-lt"/>
              <a:buAutoNum type="arabicParenR"/>
            </a:pPr>
            <a:r>
              <a:rPr lang="en-US" sz="2000" dirty="0">
                <a:latin typeface="Georgia" panose="02040502050405020303" pitchFamily="18" charset="0"/>
              </a:rPr>
              <a:t>Host an event to introduce people to the nonprofit</a:t>
            </a:r>
          </a:p>
          <a:p>
            <a:pPr marL="342900" indent="-342900">
              <a:buFont typeface="+mj-lt"/>
              <a:buAutoNum type="arabicParenR"/>
            </a:pPr>
            <a:endParaRPr lang="en-US" sz="1000" dirty="0">
              <a:latin typeface="Georgia" panose="02040502050405020303" pitchFamily="18" charset="0"/>
            </a:endParaRPr>
          </a:p>
          <a:p>
            <a:pPr marL="342900" indent="-342900">
              <a:buFont typeface="+mj-lt"/>
              <a:buAutoNum type="arabicParenR"/>
            </a:pPr>
            <a:r>
              <a:rPr lang="en-US" sz="2000" dirty="0">
                <a:latin typeface="Georgia" panose="02040502050405020303" pitchFamily="18" charset="0"/>
              </a:rPr>
              <a:t>Provide names of prospective donors</a:t>
            </a:r>
          </a:p>
          <a:p>
            <a:pPr marL="342900" indent="-342900">
              <a:buFont typeface="+mj-lt"/>
              <a:buAutoNum type="arabicParenR"/>
            </a:pPr>
            <a:endParaRPr lang="en-US" sz="1000" dirty="0">
              <a:latin typeface="Georgia" panose="02040502050405020303" pitchFamily="18" charset="0"/>
            </a:endParaRPr>
          </a:p>
          <a:p>
            <a:pPr marL="342900" indent="-342900">
              <a:buFont typeface="+mj-lt"/>
              <a:buAutoNum type="arabicParenR"/>
            </a:pPr>
            <a:r>
              <a:rPr lang="en-US" sz="2000" dirty="0">
                <a:latin typeface="Georgia" panose="02040502050405020303" pitchFamily="18" charset="0"/>
              </a:rPr>
              <a:t>Introduce the nonprofit to those prospective donors</a:t>
            </a:r>
          </a:p>
          <a:p>
            <a:pPr marL="342900" indent="-342900">
              <a:buFont typeface="+mj-lt"/>
              <a:buAutoNum type="arabicParenR"/>
            </a:pPr>
            <a:endParaRPr lang="en-US" sz="1000" dirty="0">
              <a:latin typeface="Georgia" panose="02040502050405020303" pitchFamily="18" charset="0"/>
            </a:endParaRPr>
          </a:p>
          <a:p>
            <a:pPr marL="342900" indent="-342900">
              <a:buFont typeface="+mj-lt"/>
              <a:buAutoNum type="arabicParenR"/>
            </a:pPr>
            <a:r>
              <a:rPr lang="en-US" sz="2000" dirty="0">
                <a:latin typeface="Georgia" panose="02040502050405020303" pitchFamily="18" charset="0"/>
              </a:rPr>
              <a:t>Attend a fundraising solicitation with a staff member</a:t>
            </a:r>
            <a:endParaRPr lang="en-US" dirty="0"/>
          </a:p>
        </p:txBody>
      </p:sp>
    </p:spTree>
    <p:extLst>
      <p:ext uri="{BB962C8B-B14F-4D97-AF65-F5344CB8AC3E}">
        <p14:creationId xmlns:p14="http://schemas.microsoft.com/office/powerpoint/2010/main" val="660631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E27C91-5590-4C6B-8A38-652A8102230D}" type="slidenum">
              <a:rPr lang="en-US" smtClean="0"/>
              <a:pPr/>
              <a:t>24</a:t>
            </a:fld>
            <a:endParaRPr lang="en-US" dirty="0"/>
          </a:p>
        </p:txBody>
      </p:sp>
      <p:sp>
        <p:nvSpPr>
          <p:cNvPr id="4" name="TextBox 3"/>
          <p:cNvSpPr txBox="1"/>
          <p:nvPr/>
        </p:nvSpPr>
        <p:spPr>
          <a:xfrm>
            <a:off x="3278794" y="761047"/>
            <a:ext cx="5634412" cy="2123658"/>
          </a:xfrm>
          <a:prstGeom prst="rect">
            <a:avLst/>
          </a:prstGeom>
          <a:noFill/>
        </p:spPr>
        <p:txBody>
          <a:bodyPr wrap="square" rtlCol="0">
            <a:spAutoFit/>
          </a:bodyPr>
          <a:lstStyle/>
          <a:p>
            <a:pPr algn="ctr"/>
            <a:r>
              <a:rPr lang="en-US" sz="4400" dirty="0">
                <a:latin typeface="Georgia" panose="02040502050405020303" pitchFamily="18" charset="0"/>
              </a:rPr>
              <a:t>Board Engagement with</a:t>
            </a:r>
          </a:p>
          <a:p>
            <a:pPr algn="ctr"/>
            <a:r>
              <a:rPr lang="en-US" sz="4400" dirty="0">
                <a:latin typeface="Georgia" panose="02040502050405020303" pitchFamily="18" charset="0"/>
              </a:rPr>
              <a:t>Fundraising</a:t>
            </a:r>
          </a:p>
        </p:txBody>
      </p:sp>
      <p:sp>
        <p:nvSpPr>
          <p:cNvPr id="5" name="TextBox 4"/>
          <p:cNvSpPr txBox="1"/>
          <p:nvPr/>
        </p:nvSpPr>
        <p:spPr>
          <a:xfrm>
            <a:off x="410229" y="3429000"/>
            <a:ext cx="9642383" cy="2554545"/>
          </a:xfrm>
          <a:prstGeom prst="rect">
            <a:avLst/>
          </a:prstGeom>
          <a:noFill/>
        </p:spPr>
        <p:txBody>
          <a:bodyPr wrap="none" rtlCol="0">
            <a:spAutoFit/>
          </a:bodyPr>
          <a:lstStyle/>
          <a:p>
            <a:r>
              <a:rPr lang="en-US" sz="2000" dirty="0">
                <a:latin typeface="Georgia" panose="02040502050405020303" pitchFamily="18" charset="0"/>
              </a:rPr>
              <a:t>Bill Stanczykiewicz, Ed.D.</a:t>
            </a:r>
          </a:p>
          <a:p>
            <a:r>
              <a:rPr lang="en-US" sz="2000" dirty="0">
                <a:latin typeface="Georgia" panose="02040502050405020303" pitchFamily="18" charset="0"/>
              </a:rPr>
              <a:t>Director &amp; Rosso Fellow, The Fund Raising School</a:t>
            </a:r>
          </a:p>
          <a:p>
            <a:r>
              <a:rPr lang="en-US" sz="2000" dirty="0">
                <a:latin typeface="Georgia" panose="02040502050405020303" pitchFamily="18" charset="0"/>
              </a:rPr>
              <a:t>Clinical Associate Professor, Indiana University Lilly Family School of Philanthropy</a:t>
            </a:r>
          </a:p>
          <a:p>
            <a:r>
              <a:rPr lang="en-US" sz="2000" dirty="0">
                <a:latin typeface="Georgia" panose="02040502050405020303" pitchFamily="18" charset="0"/>
              </a:rPr>
              <a:t>Senior Assistant Dean for External Relations</a:t>
            </a:r>
          </a:p>
          <a:p>
            <a:endParaRPr lang="en-US" sz="2000" dirty="0">
              <a:latin typeface="Georgia" panose="02040502050405020303" pitchFamily="18" charset="0"/>
              <a:hlinkClick r:id="rId2"/>
            </a:endParaRPr>
          </a:p>
          <a:p>
            <a:r>
              <a:rPr lang="en-US" sz="2000" dirty="0">
                <a:latin typeface="Georgia" panose="02040502050405020303" pitchFamily="18" charset="0"/>
                <a:hlinkClick r:id="rId2"/>
              </a:rPr>
              <a:t>billstan@iu.edu</a:t>
            </a:r>
            <a:endParaRPr lang="en-US" sz="2000" dirty="0">
              <a:latin typeface="Georgia" panose="02040502050405020303" pitchFamily="18" charset="0"/>
            </a:endParaRPr>
          </a:p>
          <a:p>
            <a:endParaRPr lang="en-US" sz="2000" dirty="0">
              <a:latin typeface="Georgia" panose="02040502050405020303" pitchFamily="18" charset="0"/>
            </a:endParaRPr>
          </a:p>
          <a:p>
            <a:r>
              <a:rPr lang="en-US" sz="2000" dirty="0">
                <a:latin typeface="Georgia" panose="02040502050405020303" pitchFamily="18" charset="0"/>
              </a:rPr>
              <a:t>@_</a:t>
            </a:r>
            <a:r>
              <a:rPr lang="en-US" sz="2000" dirty="0" err="1">
                <a:latin typeface="Georgia" panose="02040502050405020303" pitchFamily="18" charset="0"/>
              </a:rPr>
              <a:t>billstan</a:t>
            </a:r>
            <a:endParaRPr lang="en-US" sz="2000" dirty="0">
              <a:latin typeface="Georgia" panose="02040502050405020303" pitchFamily="18" charset="0"/>
            </a:endParaRPr>
          </a:p>
        </p:txBody>
      </p:sp>
    </p:spTree>
    <p:extLst>
      <p:ext uri="{BB962C8B-B14F-4D97-AF65-F5344CB8AC3E}">
        <p14:creationId xmlns:p14="http://schemas.microsoft.com/office/powerpoint/2010/main" val="1756753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93672" y="284598"/>
            <a:ext cx="3138056" cy="584775"/>
          </a:xfrm>
          <a:prstGeom prst="rect">
            <a:avLst/>
          </a:prstGeom>
          <a:noFill/>
        </p:spPr>
        <p:txBody>
          <a:bodyPr wrap="square" rtlCol="0">
            <a:spAutoFit/>
          </a:bodyPr>
          <a:lstStyle/>
          <a:p>
            <a:pPr defTabSz="685800"/>
            <a:r>
              <a:rPr lang="en-US" sz="3200" dirty="0">
                <a:solidFill>
                  <a:srgbClr val="C00000"/>
                </a:solidFill>
                <a:latin typeface="Georgia" panose="02040502050405020303" pitchFamily="18" charset="0"/>
              </a:rPr>
              <a:t>FUNDRAISING</a:t>
            </a:r>
          </a:p>
        </p:txBody>
      </p:sp>
      <p:pic>
        <p:nvPicPr>
          <p:cNvPr id="7" name="Picture 6"/>
          <p:cNvPicPr>
            <a:picLocks noChangeAspect="1"/>
          </p:cNvPicPr>
          <p:nvPr/>
        </p:nvPicPr>
        <p:blipFill>
          <a:blip r:embed="rId2"/>
          <a:stretch>
            <a:fillRect/>
          </a:stretch>
        </p:blipFill>
        <p:spPr>
          <a:xfrm>
            <a:off x="2807855" y="2301250"/>
            <a:ext cx="6918036" cy="3351596"/>
          </a:xfrm>
          <a:prstGeom prst="rect">
            <a:avLst/>
          </a:prstGeom>
        </p:spPr>
      </p:pic>
      <p:sp>
        <p:nvSpPr>
          <p:cNvPr id="8" name="TextBox 7"/>
          <p:cNvSpPr txBox="1"/>
          <p:nvPr/>
        </p:nvSpPr>
        <p:spPr>
          <a:xfrm>
            <a:off x="2494494" y="1336156"/>
            <a:ext cx="7736413" cy="553998"/>
          </a:xfrm>
          <a:prstGeom prst="rect">
            <a:avLst/>
          </a:prstGeom>
          <a:noFill/>
        </p:spPr>
        <p:txBody>
          <a:bodyPr wrap="none" rtlCol="0">
            <a:spAutoFit/>
          </a:bodyPr>
          <a:lstStyle/>
          <a:p>
            <a:pPr defTabSz="685800"/>
            <a:r>
              <a:rPr lang="en-US" sz="3000" dirty="0">
                <a:solidFill>
                  <a:prstClr val="black"/>
                </a:solidFill>
                <a:latin typeface="Georgia" panose="02040502050405020303" pitchFamily="18" charset="0"/>
              </a:rPr>
              <a:t>“The </a:t>
            </a:r>
            <a:r>
              <a:rPr lang="en-US" sz="3000" dirty="0">
                <a:solidFill>
                  <a:srgbClr val="C00000"/>
                </a:solidFill>
                <a:latin typeface="Georgia" panose="02040502050405020303" pitchFamily="18" charset="0"/>
              </a:rPr>
              <a:t>gentle</a:t>
            </a:r>
            <a:r>
              <a:rPr lang="en-US" sz="3000" dirty="0">
                <a:solidFill>
                  <a:prstClr val="black"/>
                </a:solidFill>
                <a:latin typeface="Georgia" panose="02040502050405020303" pitchFamily="18" charset="0"/>
              </a:rPr>
              <a:t> </a:t>
            </a:r>
            <a:r>
              <a:rPr lang="en-US" sz="3000" dirty="0">
                <a:solidFill>
                  <a:srgbClr val="00B050"/>
                </a:solidFill>
                <a:latin typeface="Georgia" panose="02040502050405020303" pitchFamily="18" charset="0"/>
              </a:rPr>
              <a:t>art</a:t>
            </a:r>
            <a:r>
              <a:rPr lang="en-US" sz="3000" dirty="0">
                <a:solidFill>
                  <a:prstClr val="black"/>
                </a:solidFill>
                <a:latin typeface="Georgia" panose="02040502050405020303" pitchFamily="18" charset="0"/>
              </a:rPr>
              <a:t> of </a:t>
            </a:r>
            <a:r>
              <a:rPr lang="en-US" sz="3000" dirty="0">
                <a:solidFill>
                  <a:srgbClr val="0070C0"/>
                </a:solidFill>
                <a:latin typeface="Georgia" panose="02040502050405020303" pitchFamily="18" charset="0"/>
              </a:rPr>
              <a:t>teaching</a:t>
            </a:r>
            <a:r>
              <a:rPr lang="en-US" sz="3000" dirty="0">
                <a:solidFill>
                  <a:prstClr val="black"/>
                </a:solidFill>
                <a:latin typeface="Georgia" panose="02040502050405020303" pitchFamily="18" charset="0"/>
              </a:rPr>
              <a:t> the </a:t>
            </a:r>
            <a:r>
              <a:rPr lang="en-US" sz="3000" dirty="0">
                <a:solidFill>
                  <a:srgbClr val="7030A0"/>
                </a:solidFill>
                <a:latin typeface="Georgia" panose="02040502050405020303" pitchFamily="18" charset="0"/>
              </a:rPr>
              <a:t>joy of giving</a:t>
            </a:r>
            <a:r>
              <a:rPr lang="en-US" sz="3000" dirty="0">
                <a:solidFill>
                  <a:prstClr val="black"/>
                </a:solidFill>
                <a:latin typeface="Georgia" panose="02040502050405020303" pitchFamily="18" charset="0"/>
              </a:rPr>
              <a:t>!”</a:t>
            </a:r>
          </a:p>
        </p:txBody>
      </p:sp>
      <p:sp>
        <p:nvSpPr>
          <p:cNvPr id="2" name="Slide Number Placeholder 1"/>
          <p:cNvSpPr>
            <a:spLocks noGrp="1"/>
          </p:cNvSpPr>
          <p:nvPr>
            <p:ph type="sldNum" sz="quarter" idx="12"/>
          </p:nvPr>
        </p:nvSpPr>
        <p:spPr/>
        <p:txBody>
          <a:bodyPr/>
          <a:lstStyle/>
          <a:p>
            <a:pPr defTabSz="685800"/>
            <a:fld id="{A9E27C91-5590-4C6B-8A38-652A8102230D}" type="slidenum">
              <a:rPr lang="en-US" sz="1350">
                <a:solidFill>
                  <a:prstClr val="black"/>
                </a:solidFill>
                <a:latin typeface="Calibri" panose="020F0502020204030204"/>
              </a:rPr>
              <a:pPr defTabSz="685800"/>
              <a:t>3</a:t>
            </a:fld>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645814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E27C91-5590-4C6B-8A38-652A8102230D}" type="slidenum">
              <a:rPr lang="en-US" smtClean="0"/>
              <a:pPr/>
              <a:t>4</a:t>
            </a:fld>
            <a:endParaRPr lang="en-US" dirty="0"/>
          </a:p>
        </p:txBody>
      </p:sp>
      <p:sp>
        <p:nvSpPr>
          <p:cNvPr id="3" name="TextBox 2"/>
          <p:cNvSpPr txBox="1"/>
          <p:nvPr/>
        </p:nvSpPr>
        <p:spPr>
          <a:xfrm>
            <a:off x="2078183" y="184727"/>
            <a:ext cx="8889076" cy="584775"/>
          </a:xfrm>
          <a:prstGeom prst="rect">
            <a:avLst/>
          </a:prstGeom>
          <a:noFill/>
        </p:spPr>
        <p:txBody>
          <a:bodyPr wrap="square" rtlCol="0">
            <a:spAutoFit/>
          </a:bodyPr>
          <a:lstStyle/>
          <a:p>
            <a:r>
              <a:rPr lang="en-US" sz="3200" dirty="0">
                <a:solidFill>
                  <a:srgbClr val="C00000"/>
                </a:solidFill>
                <a:latin typeface="Georgia" panose="02040502050405020303" pitchFamily="18" charset="0"/>
              </a:rPr>
              <a:t>NONPROFIT LEADERSHIP &amp; MANAGEMENT</a:t>
            </a:r>
          </a:p>
        </p:txBody>
      </p:sp>
      <p:sp>
        <p:nvSpPr>
          <p:cNvPr id="4" name="TextBox 3"/>
          <p:cNvSpPr txBox="1"/>
          <p:nvPr/>
        </p:nvSpPr>
        <p:spPr>
          <a:xfrm>
            <a:off x="886691" y="988292"/>
            <a:ext cx="3308919" cy="4893647"/>
          </a:xfrm>
          <a:prstGeom prst="rect">
            <a:avLst/>
          </a:prstGeom>
          <a:noFill/>
        </p:spPr>
        <p:txBody>
          <a:bodyPr wrap="none" rtlCol="0">
            <a:spAutoFit/>
          </a:bodyPr>
          <a:lstStyle/>
          <a:p>
            <a:pPr marL="285750" indent="-285750">
              <a:buFont typeface="Arial" panose="020B0604020202020204" pitchFamily="34" charset="0"/>
              <a:buChar char="•"/>
            </a:pPr>
            <a:r>
              <a:rPr lang="en-US" sz="2400" dirty="0">
                <a:latin typeface="Georgia" panose="02040502050405020303" pitchFamily="18" charset="0"/>
              </a:rPr>
              <a:t>Board Development</a:t>
            </a:r>
          </a:p>
          <a:p>
            <a:pPr marL="285750" indent="-285750">
              <a:buFont typeface="Arial" panose="020B0604020202020204" pitchFamily="34" charset="0"/>
              <a:buChar char="•"/>
            </a:pPr>
            <a:endParaRPr lang="en-US" sz="2400" dirty="0">
              <a:latin typeface="Georgia" panose="02040502050405020303" pitchFamily="18" charset="0"/>
            </a:endParaRPr>
          </a:p>
          <a:p>
            <a:pPr marL="285750" indent="-285750">
              <a:buFont typeface="Arial" panose="020B0604020202020204" pitchFamily="34" charset="0"/>
              <a:buChar char="•"/>
            </a:pPr>
            <a:r>
              <a:rPr lang="en-US" sz="2400" dirty="0">
                <a:latin typeface="Georgia" panose="02040502050405020303" pitchFamily="18" charset="0"/>
              </a:rPr>
              <a:t>Strategic Planning</a:t>
            </a:r>
          </a:p>
          <a:p>
            <a:pPr marL="285750" indent="-285750">
              <a:buFont typeface="Arial" panose="020B0604020202020204" pitchFamily="34" charset="0"/>
              <a:buChar char="•"/>
            </a:pPr>
            <a:endParaRPr lang="en-US" sz="2400" dirty="0">
              <a:latin typeface="Georgia" panose="02040502050405020303" pitchFamily="18" charset="0"/>
            </a:endParaRPr>
          </a:p>
          <a:p>
            <a:pPr marL="285750" indent="-285750">
              <a:buFont typeface="Arial" panose="020B0604020202020204" pitchFamily="34" charset="0"/>
              <a:buChar char="•"/>
            </a:pPr>
            <a:r>
              <a:rPr lang="en-US" sz="2400" dirty="0">
                <a:latin typeface="Georgia" panose="02040502050405020303" pitchFamily="18" charset="0"/>
              </a:rPr>
              <a:t>Hire the right people</a:t>
            </a:r>
          </a:p>
          <a:p>
            <a:pPr marL="285750" indent="-285750">
              <a:buFont typeface="Arial" panose="020B0604020202020204" pitchFamily="34" charset="0"/>
              <a:buChar char="•"/>
            </a:pPr>
            <a:endParaRPr lang="en-US" sz="2400" dirty="0">
              <a:latin typeface="Georgia" panose="02040502050405020303" pitchFamily="18" charset="0"/>
            </a:endParaRPr>
          </a:p>
          <a:p>
            <a:pPr marL="285750" indent="-285750">
              <a:buFont typeface="Arial" panose="020B0604020202020204" pitchFamily="34" charset="0"/>
              <a:buChar char="•"/>
            </a:pPr>
            <a:r>
              <a:rPr lang="en-US" sz="2400" dirty="0">
                <a:latin typeface="Georgia" panose="02040502050405020303" pitchFamily="18" charset="0"/>
              </a:rPr>
              <a:t>Operations Planning</a:t>
            </a:r>
          </a:p>
          <a:p>
            <a:pPr marL="285750" indent="-285750">
              <a:buFont typeface="Arial" panose="020B0604020202020204" pitchFamily="34" charset="0"/>
              <a:buChar char="•"/>
            </a:pPr>
            <a:endParaRPr lang="en-US" sz="2400" dirty="0">
              <a:latin typeface="Georgia" panose="02040502050405020303" pitchFamily="18" charset="0"/>
            </a:endParaRPr>
          </a:p>
          <a:p>
            <a:pPr marL="285750" indent="-285750">
              <a:buFont typeface="Arial" panose="020B0604020202020204" pitchFamily="34" charset="0"/>
              <a:buChar char="•"/>
            </a:pPr>
            <a:r>
              <a:rPr lang="en-US" sz="2400" dirty="0">
                <a:latin typeface="Georgia" panose="02040502050405020303" pitchFamily="18" charset="0"/>
              </a:rPr>
              <a:t>Evaluation Plan</a:t>
            </a:r>
          </a:p>
          <a:p>
            <a:pPr marL="285750" indent="-285750">
              <a:buFont typeface="Arial" panose="020B0604020202020204" pitchFamily="34" charset="0"/>
              <a:buChar char="•"/>
            </a:pPr>
            <a:endParaRPr lang="en-US" sz="2400" dirty="0">
              <a:latin typeface="Georgia" panose="02040502050405020303" pitchFamily="18" charset="0"/>
            </a:endParaRPr>
          </a:p>
          <a:p>
            <a:pPr marL="285750" indent="-285750">
              <a:buFont typeface="Arial" panose="020B0604020202020204" pitchFamily="34" charset="0"/>
              <a:buChar char="•"/>
            </a:pPr>
            <a:r>
              <a:rPr lang="en-US" sz="2400" dirty="0">
                <a:latin typeface="Georgia" panose="02040502050405020303" pitchFamily="18" charset="0"/>
              </a:rPr>
              <a:t>Budget</a:t>
            </a:r>
          </a:p>
          <a:p>
            <a:pPr marL="285750" indent="-285750">
              <a:buFont typeface="Arial" panose="020B0604020202020204" pitchFamily="34" charset="0"/>
              <a:buChar char="•"/>
            </a:pPr>
            <a:endParaRPr lang="en-US" sz="2400" dirty="0">
              <a:latin typeface="Georgia" panose="02040502050405020303" pitchFamily="18" charset="0"/>
            </a:endParaRPr>
          </a:p>
          <a:p>
            <a:pPr marL="285750" indent="-285750">
              <a:buFont typeface="Arial" panose="020B0604020202020204" pitchFamily="34" charset="0"/>
              <a:buChar char="•"/>
            </a:pPr>
            <a:r>
              <a:rPr lang="en-US" sz="2400" dirty="0">
                <a:latin typeface="Georgia" panose="02040502050405020303" pitchFamily="18" charset="0"/>
              </a:rPr>
              <a:t>Fundraising</a:t>
            </a:r>
          </a:p>
        </p:txBody>
      </p:sp>
      <p:pic>
        <p:nvPicPr>
          <p:cNvPr id="5" name="Picture 4"/>
          <p:cNvPicPr>
            <a:picLocks noChangeAspect="1"/>
          </p:cNvPicPr>
          <p:nvPr/>
        </p:nvPicPr>
        <p:blipFill>
          <a:blip r:embed="rId2"/>
          <a:stretch>
            <a:fillRect/>
          </a:stretch>
        </p:blipFill>
        <p:spPr>
          <a:xfrm>
            <a:off x="5347855" y="1353605"/>
            <a:ext cx="6149542" cy="4092241"/>
          </a:xfrm>
          <a:prstGeom prst="rect">
            <a:avLst/>
          </a:prstGeom>
        </p:spPr>
      </p:pic>
    </p:spTree>
    <p:extLst>
      <p:ext uri="{BB962C8B-B14F-4D97-AF65-F5344CB8AC3E}">
        <p14:creationId xmlns:p14="http://schemas.microsoft.com/office/powerpoint/2010/main" val="59524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12" end="12"/>
                                            </p:txEl>
                                          </p:spTgt>
                                        </p:tgtEl>
                                        <p:attrNameLst>
                                          <p:attrName>style.visibility</p:attrName>
                                        </p:attrNameLst>
                                      </p:cBhvr>
                                      <p:to>
                                        <p:strVal val="visible"/>
                                      </p:to>
                                    </p:set>
                                    <p:animEffect transition="in" filter="wipe(down)">
                                      <p:cBhvr>
                                        <p:cTn id="7" dur="580">
                                          <p:stCondLst>
                                            <p:cond delay="0"/>
                                          </p:stCondLst>
                                        </p:cTn>
                                        <p:tgtEl>
                                          <p:spTgt spid="4">
                                            <p:txEl>
                                              <p:pRg st="12" end="12"/>
                                            </p:txEl>
                                          </p:spTgt>
                                        </p:tgtEl>
                                      </p:cBhvr>
                                    </p:animEffect>
                                    <p:anim calcmode="lin" valueType="num">
                                      <p:cBhvr>
                                        <p:cTn id="8" dur="1822" tmFilter="0,0; 0.14,0.36; 0.43,0.73; 0.71,0.91; 1.0,1.0">
                                          <p:stCondLst>
                                            <p:cond delay="0"/>
                                          </p:stCondLst>
                                        </p:cTn>
                                        <p:tgtEl>
                                          <p:spTgt spid="4">
                                            <p:txEl>
                                              <p:pRg st="12" end="1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12" end="1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12" end="1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12" end="1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12" end="1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12" end="12"/>
                                            </p:txEl>
                                          </p:spTgt>
                                        </p:tgtEl>
                                      </p:cBhvr>
                                      <p:to x="100000" y="60000"/>
                                    </p:animScale>
                                    <p:animScale>
                                      <p:cBhvr>
                                        <p:cTn id="14" dur="166" decel="50000">
                                          <p:stCondLst>
                                            <p:cond delay="676"/>
                                          </p:stCondLst>
                                        </p:cTn>
                                        <p:tgtEl>
                                          <p:spTgt spid="4">
                                            <p:txEl>
                                              <p:pRg st="12" end="12"/>
                                            </p:txEl>
                                          </p:spTgt>
                                        </p:tgtEl>
                                      </p:cBhvr>
                                      <p:to x="100000" y="100000"/>
                                    </p:animScale>
                                    <p:animScale>
                                      <p:cBhvr>
                                        <p:cTn id="15" dur="26">
                                          <p:stCondLst>
                                            <p:cond delay="1312"/>
                                          </p:stCondLst>
                                        </p:cTn>
                                        <p:tgtEl>
                                          <p:spTgt spid="4">
                                            <p:txEl>
                                              <p:pRg st="12" end="12"/>
                                            </p:txEl>
                                          </p:spTgt>
                                        </p:tgtEl>
                                      </p:cBhvr>
                                      <p:to x="100000" y="80000"/>
                                    </p:animScale>
                                    <p:animScale>
                                      <p:cBhvr>
                                        <p:cTn id="16" dur="166" decel="50000">
                                          <p:stCondLst>
                                            <p:cond delay="1338"/>
                                          </p:stCondLst>
                                        </p:cTn>
                                        <p:tgtEl>
                                          <p:spTgt spid="4">
                                            <p:txEl>
                                              <p:pRg st="12" end="12"/>
                                            </p:txEl>
                                          </p:spTgt>
                                        </p:tgtEl>
                                      </p:cBhvr>
                                      <p:to x="100000" y="100000"/>
                                    </p:animScale>
                                    <p:animScale>
                                      <p:cBhvr>
                                        <p:cTn id="17" dur="26">
                                          <p:stCondLst>
                                            <p:cond delay="1642"/>
                                          </p:stCondLst>
                                        </p:cTn>
                                        <p:tgtEl>
                                          <p:spTgt spid="4">
                                            <p:txEl>
                                              <p:pRg st="12" end="12"/>
                                            </p:txEl>
                                          </p:spTgt>
                                        </p:tgtEl>
                                      </p:cBhvr>
                                      <p:to x="100000" y="90000"/>
                                    </p:animScale>
                                    <p:animScale>
                                      <p:cBhvr>
                                        <p:cTn id="18" dur="166" decel="50000">
                                          <p:stCondLst>
                                            <p:cond delay="1668"/>
                                          </p:stCondLst>
                                        </p:cTn>
                                        <p:tgtEl>
                                          <p:spTgt spid="4">
                                            <p:txEl>
                                              <p:pRg st="12" end="12"/>
                                            </p:txEl>
                                          </p:spTgt>
                                        </p:tgtEl>
                                      </p:cBhvr>
                                      <p:to x="100000" y="100000"/>
                                    </p:animScale>
                                    <p:animScale>
                                      <p:cBhvr>
                                        <p:cTn id="19" dur="26">
                                          <p:stCondLst>
                                            <p:cond delay="1808"/>
                                          </p:stCondLst>
                                        </p:cTn>
                                        <p:tgtEl>
                                          <p:spTgt spid="4">
                                            <p:txEl>
                                              <p:pRg st="12" end="12"/>
                                            </p:txEl>
                                          </p:spTgt>
                                        </p:tgtEl>
                                      </p:cBhvr>
                                      <p:to x="100000" y="95000"/>
                                    </p:animScale>
                                    <p:animScale>
                                      <p:cBhvr>
                                        <p:cTn id="20" dur="166" decel="50000">
                                          <p:stCondLst>
                                            <p:cond delay="1834"/>
                                          </p:stCondLst>
                                        </p:cTn>
                                        <p:tgtEl>
                                          <p:spTgt spid="4">
                                            <p:txEl>
                                              <p:pRg st="12" end="12"/>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animEffect transition="in" filter="dissolve">
                                      <p:cBhvr>
                                        <p:cTn id="25" dur="500"/>
                                        <p:tgtEl>
                                          <p:spTgt spid="4">
                                            <p:txEl>
                                              <p:pRg st="10" end="1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 calcmode="lin" valueType="num">
                                      <p:cBhvr>
                                        <p:cTn id="30"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31" dur="1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32" dur="10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33" dur="1000"/>
                                        <p:tgtEl>
                                          <p:spTgt spid="4">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 calcmode="lin" valueType="num">
                                      <p:cBhvr>
                                        <p:cTn id="38"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9"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0" dur="500"/>
                                        <p:tgtEl>
                                          <p:spTgt spid="4">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fade">
                                      <p:cBhvr>
                                        <p:cTn id="45" dur="1000"/>
                                        <p:tgtEl>
                                          <p:spTgt spid="4">
                                            <p:txEl>
                                              <p:pRg st="4" end="4"/>
                                            </p:txEl>
                                          </p:spTgt>
                                        </p:tgtEl>
                                      </p:cBhvr>
                                    </p:animEffect>
                                    <p:anim calcmode="lin" valueType="num">
                                      <p:cBhvr>
                                        <p:cTn id="4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fade">
                                      <p:cBhvr>
                                        <p:cTn id="52" dur="1000"/>
                                        <p:tgtEl>
                                          <p:spTgt spid="4">
                                            <p:txEl>
                                              <p:pRg st="2" end="2"/>
                                            </p:txEl>
                                          </p:spTgt>
                                        </p:tgtEl>
                                      </p:cBhvr>
                                    </p:animEffect>
                                    <p:anim calcmode="lin" valueType="num">
                                      <p:cBhvr>
                                        <p:cTn id="5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0245" y="124444"/>
            <a:ext cx="11324491" cy="584775"/>
          </a:xfrm>
          <a:prstGeom prst="rect">
            <a:avLst/>
          </a:prstGeom>
          <a:noFill/>
        </p:spPr>
        <p:txBody>
          <a:bodyPr wrap="square" rtlCol="0">
            <a:spAutoFit/>
          </a:bodyPr>
          <a:lstStyle/>
          <a:p>
            <a:r>
              <a:rPr lang="en-US" sz="3200" dirty="0">
                <a:solidFill>
                  <a:srgbClr val="C00000"/>
                </a:solidFill>
                <a:latin typeface="Georgia" panose="02040502050405020303" pitchFamily="18" charset="0"/>
              </a:rPr>
              <a:t>NONPROFIT BOARDS &amp; NONPROFIT EFFECTIVENESS</a:t>
            </a:r>
          </a:p>
        </p:txBody>
      </p:sp>
      <p:sp>
        <p:nvSpPr>
          <p:cNvPr id="3" name="TextBox 2"/>
          <p:cNvSpPr txBox="1"/>
          <p:nvPr/>
        </p:nvSpPr>
        <p:spPr>
          <a:xfrm>
            <a:off x="102803" y="1168702"/>
            <a:ext cx="8927573" cy="4708981"/>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Georgia" panose="02040502050405020303" pitchFamily="18" charset="0"/>
              </a:rPr>
              <a:t>The board of directors has </a:t>
            </a:r>
            <a:r>
              <a:rPr lang="en-US" sz="2000" dirty="0">
                <a:solidFill>
                  <a:srgbClr val="C00000"/>
                </a:solidFill>
                <a:latin typeface="Georgia" panose="02040502050405020303" pitchFamily="18" charset="0"/>
              </a:rPr>
              <a:t>ultimate legal responsibility</a:t>
            </a:r>
            <a:r>
              <a:rPr lang="en-US" sz="2000" dirty="0">
                <a:latin typeface="Georgia" panose="02040502050405020303" pitchFamily="18" charset="0"/>
              </a:rPr>
              <a:t> over the nonprofit organization (Herman, Renz, &amp; Heimovics, 1997)</a:t>
            </a:r>
          </a:p>
          <a:p>
            <a:pPr marL="285750" indent="-285750">
              <a:buFont typeface="Arial" panose="020B0604020202020204" pitchFamily="34" charset="0"/>
              <a:buChar char="•"/>
            </a:pPr>
            <a:endParaRPr lang="en-US" sz="2000" dirty="0">
              <a:latin typeface="Georgia" panose="02040502050405020303" pitchFamily="18" charset="0"/>
            </a:endParaRPr>
          </a:p>
          <a:p>
            <a:pPr marL="285750" indent="-285750">
              <a:buFont typeface="Arial" panose="020B0604020202020204" pitchFamily="34" charset="0"/>
              <a:buChar char="•"/>
            </a:pPr>
            <a:r>
              <a:rPr lang="en-US" sz="2000" dirty="0">
                <a:solidFill>
                  <a:srgbClr val="C00000"/>
                </a:solidFill>
                <a:latin typeface="Georgia" panose="02040502050405020303" pitchFamily="18" charset="0"/>
              </a:rPr>
              <a:t>High-level engagement</a:t>
            </a:r>
            <a:r>
              <a:rPr lang="en-US" sz="2000" dirty="0">
                <a:latin typeface="Georgia" panose="02040502050405020303" pitchFamily="18" charset="0"/>
              </a:rPr>
              <a:t> from the board of directors is associated with </a:t>
            </a:r>
            <a:r>
              <a:rPr lang="en-US" sz="2000" dirty="0">
                <a:solidFill>
                  <a:srgbClr val="C00000"/>
                </a:solidFill>
                <a:latin typeface="Georgia" panose="02040502050405020303" pitchFamily="18" charset="0"/>
              </a:rPr>
              <a:t>high-level performance</a:t>
            </a:r>
            <a:r>
              <a:rPr lang="en-US" sz="2000" dirty="0">
                <a:latin typeface="Georgia" panose="02040502050405020303" pitchFamily="18" charset="0"/>
              </a:rPr>
              <a:t> of the nonprofit organization (Herman &amp; Renz, 2000)</a:t>
            </a:r>
          </a:p>
          <a:p>
            <a:pPr marL="285750" indent="-285750">
              <a:buFont typeface="Arial" panose="020B0604020202020204" pitchFamily="34" charset="0"/>
              <a:buChar char="•"/>
            </a:pPr>
            <a:endParaRPr lang="en-US" sz="2000" dirty="0">
              <a:latin typeface="Georgia" panose="02040502050405020303" pitchFamily="18" charset="0"/>
            </a:endParaRPr>
          </a:p>
          <a:p>
            <a:pPr marL="285750" indent="-285750">
              <a:buFont typeface="Arial" panose="020B0604020202020204" pitchFamily="34" charset="0"/>
              <a:buChar char="•"/>
            </a:pPr>
            <a:r>
              <a:rPr lang="en-US" sz="2000" dirty="0">
                <a:latin typeface="Georgia" panose="02040502050405020303" pitchFamily="18" charset="0"/>
              </a:rPr>
              <a:t>Board members tend to respond to </a:t>
            </a:r>
            <a:r>
              <a:rPr lang="en-US" sz="2000" dirty="0">
                <a:solidFill>
                  <a:srgbClr val="C00000"/>
                </a:solidFill>
                <a:latin typeface="Georgia" panose="02040502050405020303" pitchFamily="18" charset="0"/>
              </a:rPr>
              <a:t>clear expectations</a:t>
            </a:r>
            <a:r>
              <a:rPr lang="en-US" sz="2000" dirty="0">
                <a:latin typeface="Georgia" panose="02040502050405020303" pitchFamily="18" charset="0"/>
              </a:rPr>
              <a:t> by fulfilling their board responsibilities (Bernstein et al., 2015)</a:t>
            </a:r>
          </a:p>
          <a:p>
            <a:pPr marL="285750" indent="-285750">
              <a:buFont typeface="Arial" panose="020B0604020202020204" pitchFamily="34" charset="0"/>
              <a:buChar char="•"/>
            </a:pPr>
            <a:endParaRPr lang="en-US" sz="2000" dirty="0">
              <a:latin typeface="Georgia" panose="02040502050405020303" pitchFamily="18" charset="0"/>
            </a:endParaRPr>
          </a:p>
          <a:p>
            <a:pPr marL="285750" indent="-285750">
              <a:buFont typeface="Arial" panose="020B0604020202020204" pitchFamily="34" charset="0"/>
              <a:buChar char="•"/>
            </a:pPr>
            <a:r>
              <a:rPr lang="en-US" sz="2000" dirty="0">
                <a:latin typeface="Georgia" panose="02040502050405020303" pitchFamily="18" charset="0"/>
              </a:rPr>
              <a:t>Nonprofits with boards that </a:t>
            </a:r>
            <a:r>
              <a:rPr lang="en-US" sz="2000" dirty="0">
                <a:solidFill>
                  <a:srgbClr val="C00000"/>
                </a:solidFill>
                <a:latin typeface="Georgia" panose="02040502050405020303" pitchFamily="18" charset="0"/>
              </a:rPr>
              <a:t>nurture external relationships</a:t>
            </a:r>
            <a:r>
              <a:rPr lang="en-US" sz="2000" dirty="0">
                <a:latin typeface="Georgia" panose="02040502050405020303" pitchFamily="18" charset="0"/>
              </a:rPr>
              <a:t> tend to enjoy a budget surplus (Brown, 2005)</a:t>
            </a:r>
          </a:p>
          <a:p>
            <a:pPr marL="285750" indent="-285750">
              <a:buFont typeface="Arial" panose="020B0604020202020204" pitchFamily="34" charset="0"/>
              <a:buChar char="•"/>
            </a:pPr>
            <a:endParaRPr lang="en-US" sz="2000" dirty="0">
              <a:latin typeface="Georgia" panose="02040502050405020303" pitchFamily="18" charset="0"/>
            </a:endParaRPr>
          </a:p>
          <a:p>
            <a:pPr marL="285750" indent="-285750">
              <a:buFont typeface="Arial" panose="020B0604020202020204" pitchFamily="34" charset="0"/>
              <a:buChar char="•"/>
            </a:pPr>
            <a:r>
              <a:rPr lang="en-US" sz="2000" dirty="0">
                <a:latin typeface="Georgia" panose="02040502050405020303" pitchFamily="18" charset="0"/>
              </a:rPr>
              <a:t>Board members with a </a:t>
            </a:r>
            <a:r>
              <a:rPr lang="en-US" sz="2000" dirty="0">
                <a:solidFill>
                  <a:srgbClr val="C00000"/>
                </a:solidFill>
                <a:latin typeface="Georgia" panose="02040502050405020303" pitchFamily="18" charset="0"/>
              </a:rPr>
              <a:t>stronger emotional attachment</a:t>
            </a:r>
            <a:r>
              <a:rPr lang="en-US" sz="2000" dirty="0">
                <a:latin typeface="Georgia" panose="02040502050405020303" pitchFamily="18" charset="0"/>
              </a:rPr>
              <a:t> to the nonprofit are more engaged and more likely to make financial donations (Preston &amp; Brown, 2004)</a:t>
            </a:r>
            <a:endParaRPr lang="en-US" dirty="0"/>
          </a:p>
        </p:txBody>
      </p:sp>
      <p:pic>
        <p:nvPicPr>
          <p:cNvPr id="4" name="Picture 3"/>
          <p:cNvPicPr>
            <a:picLocks noChangeAspect="1"/>
          </p:cNvPicPr>
          <p:nvPr/>
        </p:nvPicPr>
        <p:blipFill>
          <a:blip r:embed="rId2"/>
          <a:stretch>
            <a:fillRect/>
          </a:stretch>
        </p:blipFill>
        <p:spPr>
          <a:xfrm>
            <a:off x="9235981" y="1759363"/>
            <a:ext cx="2766647" cy="2766647"/>
          </a:xfrm>
          <a:prstGeom prst="rect">
            <a:avLst/>
          </a:prstGeom>
        </p:spPr>
      </p:pic>
      <p:sp>
        <p:nvSpPr>
          <p:cNvPr id="5" name="Slide Number Placeholder 4"/>
          <p:cNvSpPr>
            <a:spLocks noGrp="1"/>
          </p:cNvSpPr>
          <p:nvPr>
            <p:ph type="sldNum" sz="quarter" idx="12"/>
          </p:nvPr>
        </p:nvSpPr>
        <p:spPr>
          <a:xfrm>
            <a:off x="10946708" y="6318044"/>
            <a:ext cx="1009227" cy="365125"/>
          </a:xfrm>
        </p:spPr>
        <p:txBody>
          <a:bodyPr/>
          <a:lstStyle/>
          <a:p>
            <a:fld id="{A9E27C91-5590-4C6B-8A38-652A8102230D}" type="slidenum">
              <a:rPr lang="en-US" smtClean="0"/>
              <a:pPr/>
              <a:t>5</a:t>
            </a:fld>
            <a:endParaRPr lang="en-US" dirty="0"/>
          </a:p>
        </p:txBody>
      </p:sp>
    </p:spTree>
    <p:extLst>
      <p:ext uri="{BB962C8B-B14F-4D97-AF65-F5344CB8AC3E}">
        <p14:creationId xmlns:p14="http://schemas.microsoft.com/office/powerpoint/2010/main" val="404404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wipe(down)">
                                      <p:cBhvr>
                                        <p:cTn id="29" dur="580">
                                          <p:stCondLst>
                                            <p:cond delay="0"/>
                                          </p:stCondLst>
                                        </p:cTn>
                                        <p:tgtEl>
                                          <p:spTgt spid="3">
                                            <p:txEl>
                                              <p:pRg st="8" end="8"/>
                                            </p:txEl>
                                          </p:spTgt>
                                        </p:tgtEl>
                                      </p:cBhvr>
                                    </p:animEffect>
                                    <p:anim calcmode="lin" valueType="num">
                                      <p:cBhvr>
                                        <p:cTn id="30"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3">
                                            <p:txEl>
                                              <p:pRg st="8" end="8"/>
                                            </p:txEl>
                                          </p:spTgt>
                                        </p:tgtEl>
                                      </p:cBhvr>
                                      <p:to x="100000" y="60000"/>
                                    </p:animScale>
                                    <p:animScale>
                                      <p:cBhvr>
                                        <p:cTn id="36" dur="166" decel="50000">
                                          <p:stCondLst>
                                            <p:cond delay="676"/>
                                          </p:stCondLst>
                                        </p:cTn>
                                        <p:tgtEl>
                                          <p:spTgt spid="3">
                                            <p:txEl>
                                              <p:pRg st="8" end="8"/>
                                            </p:txEl>
                                          </p:spTgt>
                                        </p:tgtEl>
                                      </p:cBhvr>
                                      <p:to x="100000" y="100000"/>
                                    </p:animScale>
                                    <p:animScale>
                                      <p:cBhvr>
                                        <p:cTn id="37" dur="26">
                                          <p:stCondLst>
                                            <p:cond delay="1312"/>
                                          </p:stCondLst>
                                        </p:cTn>
                                        <p:tgtEl>
                                          <p:spTgt spid="3">
                                            <p:txEl>
                                              <p:pRg st="8" end="8"/>
                                            </p:txEl>
                                          </p:spTgt>
                                        </p:tgtEl>
                                      </p:cBhvr>
                                      <p:to x="100000" y="80000"/>
                                    </p:animScale>
                                    <p:animScale>
                                      <p:cBhvr>
                                        <p:cTn id="38" dur="166" decel="50000">
                                          <p:stCondLst>
                                            <p:cond delay="1338"/>
                                          </p:stCondLst>
                                        </p:cTn>
                                        <p:tgtEl>
                                          <p:spTgt spid="3">
                                            <p:txEl>
                                              <p:pRg st="8" end="8"/>
                                            </p:txEl>
                                          </p:spTgt>
                                        </p:tgtEl>
                                      </p:cBhvr>
                                      <p:to x="100000" y="100000"/>
                                    </p:animScale>
                                    <p:animScale>
                                      <p:cBhvr>
                                        <p:cTn id="39" dur="26">
                                          <p:stCondLst>
                                            <p:cond delay="1642"/>
                                          </p:stCondLst>
                                        </p:cTn>
                                        <p:tgtEl>
                                          <p:spTgt spid="3">
                                            <p:txEl>
                                              <p:pRg st="8" end="8"/>
                                            </p:txEl>
                                          </p:spTgt>
                                        </p:tgtEl>
                                      </p:cBhvr>
                                      <p:to x="100000" y="90000"/>
                                    </p:animScale>
                                    <p:animScale>
                                      <p:cBhvr>
                                        <p:cTn id="40" dur="166" decel="50000">
                                          <p:stCondLst>
                                            <p:cond delay="1668"/>
                                          </p:stCondLst>
                                        </p:cTn>
                                        <p:tgtEl>
                                          <p:spTgt spid="3">
                                            <p:txEl>
                                              <p:pRg st="8" end="8"/>
                                            </p:txEl>
                                          </p:spTgt>
                                        </p:tgtEl>
                                      </p:cBhvr>
                                      <p:to x="100000" y="100000"/>
                                    </p:animScale>
                                    <p:animScale>
                                      <p:cBhvr>
                                        <p:cTn id="41" dur="26">
                                          <p:stCondLst>
                                            <p:cond delay="1808"/>
                                          </p:stCondLst>
                                        </p:cTn>
                                        <p:tgtEl>
                                          <p:spTgt spid="3">
                                            <p:txEl>
                                              <p:pRg st="8" end="8"/>
                                            </p:txEl>
                                          </p:spTgt>
                                        </p:tgtEl>
                                      </p:cBhvr>
                                      <p:to x="100000" y="95000"/>
                                    </p:animScale>
                                    <p:animScale>
                                      <p:cBhvr>
                                        <p:cTn id="42"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E27C91-5590-4C6B-8A38-652A8102230D}" type="slidenum">
              <a:rPr lang="en-US" smtClean="0"/>
              <a:pPr/>
              <a:t>6</a:t>
            </a:fld>
            <a:endParaRPr lang="en-US" dirty="0"/>
          </a:p>
        </p:txBody>
      </p:sp>
      <p:pic>
        <p:nvPicPr>
          <p:cNvPr id="4" name="Picture 3"/>
          <p:cNvPicPr>
            <a:picLocks noChangeAspect="1"/>
          </p:cNvPicPr>
          <p:nvPr/>
        </p:nvPicPr>
        <p:blipFill>
          <a:blip r:embed="rId2"/>
          <a:stretch>
            <a:fillRect/>
          </a:stretch>
        </p:blipFill>
        <p:spPr>
          <a:xfrm>
            <a:off x="2524125" y="558041"/>
            <a:ext cx="7391400" cy="4900820"/>
          </a:xfrm>
          <a:prstGeom prst="rect">
            <a:avLst/>
          </a:prstGeom>
        </p:spPr>
      </p:pic>
      <p:pic>
        <p:nvPicPr>
          <p:cNvPr id="6" name="Picture 5"/>
          <p:cNvPicPr>
            <a:picLocks noChangeAspect="1"/>
          </p:cNvPicPr>
          <p:nvPr/>
        </p:nvPicPr>
        <p:blipFill>
          <a:blip r:embed="rId3"/>
          <a:stretch>
            <a:fillRect/>
          </a:stretch>
        </p:blipFill>
        <p:spPr>
          <a:xfrm>
            <a:off x="1622353" y="160337"/>
            <a:ext cx="8879824" cy="5585190"/>
          </a:xfrm>
          <a:prstGeom prst="rect">
            <a:avLst/>
          </a:prstGeom>
        </p:spPr>
      </p:pic>
    </p:spTree>
    <p:extLst>
      <p:ext uri="{BB962C8B-B14F-4D97-AF65-F5344CB8AC3E}">
        <p14:creationId xmlns:p14="http://schemas.microsoft.com/office/powerpoint/2010/main" val="135399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4503" y="83646"/>
            <a:ext cx="8865702" cy="584775"/>
          </a:xfrm>
          <a:prstGeom prst="rect">
            <a:avLst/>
          </a:prstGeom>
          <a:noFill/>
        </p:spPr>
        <p:txBody>
          <a:bodyPr wrap="square" rtlCol="0">
            <a:spAutoFit/>
          </a:bodyPr>
          <a:lstStyle/>
          <a:p>
            <a:pPr defTabSz="685800"/>
            <a:r>
              <a:rPr lang="en-US" sz="3200" dirty="0">
                <a:solidFill>
                  <a:srgbClr val="C00000"/>
                </a:solidFill>
                <a:latin typeface="Georgia" panose="02040502050405020303" pitchFamily="18" charset="0"/>
              </a:rPr>
              <a:t>Responsibilities of Nonprofit Board of Directors</a:t>
            </a:r>
          </a:p>
        </p:txBody>
      </p:sp>
      <p:sp>
        <p:nvSpPr>
          <p:cNvPr id="3" name="TextBox 2"/>
          <p:cNvSpPr txBox="1"/>
          <p:nvPr/>
        </p:nvSpPr>
        <p:spPr>
          <a:xfrm>
            <a:off x="1466737" y="1008164"/>
            <a:ext cx="1705234" cy="400110"/>
          </a:xfrm>
          <a:prstGeom prst="rect">
            <a:avLst/>
          </a:prstGeom>
          <a:noFill/>
        </p:spPr>
        <p:txBody>
          <a:bodyPr wrap="square" rtlCol="0">
            <a:spAutoFit/>
          </a:bodyPr>
          <a:lstStyle/>
          <a:p>
            <a:pPr defTabSz="685800"/>
            <a:r>
              <a:rPr lang="en-US" sz="2000" b="1" dirty="0">
                <a:solidFill>
                  <a:srgbClr val="C00000"/>
                </a:solidFill>
                <a:latin typeface="Georgia" panose="02040502050405020303" pitchFamily="18" charset="0"/>
              </a:rPr>
              <a:t>Monitoring</a:t>
            </a:r>
          </a:p>
        </p:txBody>
      </p:sp>
      <p:sp>
        <p:nvSpPr>
          <p:cNvPr id="4" name="TextBox 3"/>
          <p:cNvSpPr txBox="1"/>
          <p:nvPr/>
        </p:nvSpPr>
        <p:spPr>
          <a:xfrm>
            <a:off x="1462228" y="3544211"/>
            <a:ext cx="2921753" cy="400110"/>
          </a:xfrm>
          <a:prstGeom prst="rect">
            <a:avLst/>
          </a:prstGeom>
          <a:noFill/>
        </p:spPr>
        <p:txBody>
          <a:bodyPr wrap="square" rtlCol="0">
            <a:spAutoFit/>
          </a:bodyPr>
          <a:lstStyle/>
          <a:p>
            <a:pPr defTabSz="685800"/>
            <a:r>
              <a:rPr lang="en-US" sz="2000" b="1" dirty="0">
                <a:solidFill>
                  <a:srgbClr val="C00000"/>
                </a:solidFill>
                <a:latin typeface="Georgia" panose="02040502050405020303" pitchFamily="18" charset="0"/>
              </a:rPr>
              <a:t>Boundary-Spanning</a:t>
            </a:r>
          </a:p>
        </p:txBody>
      </p:sp>
      <p:sp>
        <p:nvSpPr>
          <p:cNvPr id="5" name="TextBox 4"/>
          <p:cNvSpPr txBox="1"/>
          <p:nvPr/>
        </p:nvSpPr>
        <p:spPr>
          <a:xfrm>
            <a:off x="1601102" y="5243559"/>
            <a:ext cx="1923149" cy="400110"/>
          </a:xfrm>
          <a:prstGeom prst="rect">
            <a:avLst/>
          </a:prstGeom>
          <a:noFill/>
        </p:spPr>
        <p:txBody>
          <a:bodyPr wrap="square" rtlCol="0">
            <a:spAutoFit/>
          </a:bodyPr>
          <a:lstStyle/>
          <a:p>
            <a:pPr defTabSz="685800"/>
            <a:r>
              <a:rPr lang="en-US" sz="2000" b="1" dirty="0">
                <a:solidFill>
                  <a:srgbClr val="C00000"/>
                </a:solidFill>
                <a:latin typeface="Georgia" panose="02040502050405020303" pitchFamily="18" charset="0"/>
              </a:rPr>
              <a:t>Conforming</a:t>
            </a:r>
          </a:p>
        </p:txBody>
      </p:sp>
      <p:sp>
        <p:nvSpPr>
          <p:cNvPr id="6" name="TextBox 5"/>
          <p:cNvSpPr txBox="1"/>
          <p:nvPr/>
        </p:nvSpPr>
        <p:spPr>
          <a:xfrm>
            <a:off x="1601102" y="1521505"/>
            <a:ext cx="4192037" cy="1969770"/>
          </a:xfrm>
          <a:prstGeom prst="rect">
            <a:avLst/>
          </a:prstGeom>
          <a:noFill/>
        </p:spPr>
        <p:txBody>
          <a:bodyPr wrap="square" rtlCol="0">
            <a:spAutoFit/>
          </a:bodyPr>
          <a:lstStyle/>
          <a:p>
            <a:pPr marL="214313" indent="-214313" defTabSz="685800">
              <a:buFont typeface="Arial" panose="020B0604020202020204" pitchFamily="34" charset="0"/>
              <a:buChar char="•"/>
            </a:pPr>
            <a:r>
              <a:rPr lang="en-US" dirty="0">
                <a:solidFill>
                  <a:prstClr val="black"/>
                </a:solidFill>
                <a:latin typeface="Georgia" panose="02040502050405020303" pitchFamily="18" charset="0"/>
              </a:rPr>
              <a:t>Determine the nonprofit’s mission</a:t>
            </a:r>
          </a:p>
          <a:p>
            <a:pPr defTabSz="685800"/>
            <a:endParaRPr lang="en-US" sz="800" dirty="0">
              <a:solidFill>
                <a:prstClr val="black"/>
              </a:solidFill>
              <a:latin typeface="Georgia" panose="02040502050405020303" pitchFamily="18" charset="0"/>
            </a:endParaRPr>
          </a:p>
          <a:p>
            <a:pPr marL="214313" indent="-214313" defTabSz="685800">
              <a:buFont typeface="Arial" panose="020B0604020202020204" pitchFamily="34" charset="0"/>
              <a:buChar char="•"/>
            </a:pPr>
            <a:r>
              <a:rPr lang="en-US" dirty="0">
                <a:solidFill>
                  <a:prstClr val="black"/>
                </a:solidFill>
                <a:latin typeface="Georgia" panose="02040502050405020303" pitchFamily="18" charset="0"/>
              </a:rPr>
              <a:t>Create and oversee the strategic plan</a:t>
            </a:r>
          </a:p>
          <a:p>
            <a:pPr defTabSz="685800"/>
            <a:endParaRPr lang="en-US" sz="800" dirty="0">
              <a:solidFill>
                <a:prstClr val="black"/>
              </a:solidFill>
              <a:latin typeface="Georgia" panose="02040502050405020303" pitchFamily="18" charset="0"/>
            </a:endParaRPr>
          </a:p>
          <a:p>
            <a:pPr marL="214313" indent="-214313" defTabSz="685800">
              <a:buFont typeface="Arial" panose="020B0604020202020204" pitchFamily="34" charset="0"/>
              <a:buChar char="•"/>
            </a:pPr>
            <a:r>
              <a:rPr lang="en-US" dirty="0">
                <a:solidFill>
                  <a:prstClr val="black"/>
                </a:solidFill>
                <a:latin typeface="Georgia" panose="02040502050405020303" pitchFamily="18" charset="0"/>
              </a:rPr>
              <a:t>Monitor program results</a:t>
            </a:r>
          </a:p>
          <a:p>
            <a:pPr defTabSz="685800"/>
            <a:endParaRPr lang="en-US" sz="800" dirty="0">
              <a:solidFill>
                <a:prstClr val="black"/>
              </a:solidFill>
              <a:latin typeface="Georgia" panose="02040502050405020303" pitchFamily="18" charset="0"/>
            </a:endParaRPr>
          </a:p>
          <a:p>
            <a:pPr marL="214313" indent="-214313" defTabSz="685800">
              <a:buFont typeface="Arial" panose="020B0604020202020204" pitchFamily="34" charset="0"/>
              <a:buChar char="•"/>
            </a:pPr>
            <a:r>
              <a:rPr lang="en-US" dirty="0">
                <a:solidFill>
                  <a:prstClr val="black"/>
                </a:solidFill>
                <a:latin typeface="Georgia" panose="02040502050405020303" pitchFamily="18" charset="0"/>
              </a:rPr>
              <a:t>Fiscal control</a:t>
            </a:r>
          </a:p>
          <a:p>
            <a:pPr defTabSz="685800"/>
            <a:endParaRPr lang="en-US" sz="800" dirty="0">
              <a:solidFill>
                <a:prstClr val="black"/>
              </a:solidFill>
              <a:latin typeface="Georgia" panose="02040502050405020303" pitchFamily="18" charset="0"/>
            </a:endParaRPr>
          </a:p>
          <a:p>
            <a:pPr marL="214313" indent="-214313" defTabSz="685800">
              <a:buFont typeface="Arial" panose="020B0604020202020204" pitchFamily="34" charset="0"/>
              <a:buChar char="•"/>
            </a:pPr>
            <a:r>
              <a:rPr lang="en-US" dirty="0">
                <a:solidFill>
                  <a:prstClr val="black"/>
                </a:solidFill>
                <a:latin typeface="Georgia" panose="02040502050405020303" pitchFamily="18" charset="0"/>
              </a:rPr>
              <a:t>Evaluate the CEO</a:t>
            </a:r>
          </a:p>
        </p:txBody>
      </p:sp>
      <p:sp>
        <p:nvSpPr>
          <p:cNvPr id="7" name="TextBox 6"/>
          <p:cNvSpPr txBox="1"/>
          <p:nvPr/>
        </p:nvSpPr>
        <p:spPr>
          <a:xfrm>
            <a:off x="1618236" y="3949533"/>
            <a:ext cx="4272387" cy="1169551"/>
          </a:xfrm>
          <a:prstGeom prst="rect">
            <a:avLst/>
          </a:prstGeom>
          <a:noFill/>
        </p:spPr>
        <p:txBody>
          <a:bodyPr wrap="square" rtlCol="0">
            <a:spAutoFit/>
          </a:bodyPr>
          <a:lstStyle/>
          <a:p>
            <a:pPr marL="214313" indent="-214313" defTabSz="685800">
              <a:buFont typeface="Arial" panose="020B0604020202020204" pitchFamily="34" charset="0"/>
              <a:buChar char="•"/>
            </a:pPr>
            <a:r>
              <a:rPr lang="en-US" dirty="0">
                <a:solidFill>
                  <a:prstClr val="black"/>
                </a:solidFill>
                <a:latin typeface="Georgia" panose="02040502050405020303" pitchFamily="18" charset="0"/>
              </a:rPr>
              <a:t>Rolodex / external relationships</a:t>
            </a:r>
          </a:p>
          <a:p>
            <a:pPr defTabSz="685800"/>
            <a:endParaRPr lang="en-US" sz="800" dirty="0">
              <a:solidFill>
                <a:prstClr val="black"/>
              </a:solidFill>
              <a:latin typeface="Georgia" panose="02040502050405020303" pitchFamily="18" charset="0"/>
            </a:endParaRPr>
          </a:p>
          <a:p>
            <a:pPr marL="214313" indent="-214313" defTabSz="685800">
              <a:buFont typeface="Arial" panose="020B0604020202020204" pitchFamily="34" charset="0"/>
              <a:buChar char="•"/>
            </a:pPr>
            <a:r>
              <a:rPr lang="en-US" dirty="0">
                <a:solidFill>
                  <a:prstClr val="black"/>
                </a:solidFill>
                <a:latin typeface="Georgia" panose="02040502050405020303" pitchFamily="18" charset="0"/>
              </a:rPr>
              <a:t>Reducing risk</a:t>
            </a:r>
          </a:p>
          <a:p>
            <a:pPr defTabSz="685800"/>
            <a:endParaRPr lang="en-US" sz="800" dirty="0">
              <a:solidFill>
                <a:prstClr val="black"/>
              </a:solidFill>
              <a:latin typeface="Georgia" panose="02040502050405020303" pitchFamily="18" charset="0"/>
            </a:endParaRPr>
          </a:p>
          <a:p>
            <a:pPr marL="214313" indent="-214313" defTabSz="685800">
              <a:buFont typeface="Arial" panose="020B0604020202020204" pitchFamily="34" charset="0"/>
              <a:buChar char="•"/>
            </a:pPr>
            <a:r>
              <a:rPr lang="en-US" dirty="0">
                <a:solidFill>
                  <a:prstClr val="black"/>
                </a:solidFill>
                <a:latin typeface="Georgia" panose="02040502050405020303" pitchFamily="18" charset="0"/>
              </a:rPr>
              <a:t>Charitable donations &amp; fundraising</a:t>
            </a:r>
          </a:p>
        </p:txBody>
      </p:sp>
      <p:sp>
        <p:nvSpPr>
          <p:cNvPr id="8" name="TextBox 7"/>
          <p:cNvSpPr txBox="1"/>
          <p:nvPr/>
        </p:nvSpPr>
        <p:spPr>
          <a:xfrm>
            <a:off x="1618236" y="5643669"/>
            <a:ext cx="2791896" cy="369332"/>
          </a:xfrm>
          <a:prstGeom prst="rect">
            <a:avLst/>
          </a:prstGeom>
          <a:noFill/>
        </p:spPr>
        <p:txBody>
          <a:bodyPr wrap="square" rtlCol="0">
            <a:spAutoFit/>
          </a:bodyPr>
          <a:lstStyle/>
          <a:p>
            <a:pPr marL="214313" indent="-214313" defTabSz="685800">
              <a:buFont typeface="Arial" panose="020B0604020202020204" pitchFamily="34" charset="0"/>
              <a:buChar char="•"/>
            </a:pPr>
            <a:r>
              <a:rPr lang="en-US" dirty="0">
                <a:solidFill>
                  <a:prstClr val="black"/>
                </a:solidFill>
                <a:latin typeface="Georgia" panose="02040502050405020303" pitchFamily="18" charset="0"/>
              </a:rPr>
              <a:t>Legal compliance</a:t>
            </a:r>
          </a:p>
        </p:txBody>
      </p:sp>
      <p:sp>
        <p:nvSpPr>
          <p:cNvPr id="10" name="TextBox 9"/>
          <p:cNvSpPr txBox="1"/>
          <p:nvPr/>
        </p:nvSpPr>
        <p:spPr>
          <a:xfrm>
            <a:off x="355879" y="6253761"/>
            <a:ext cx="4179149" cy="369332"/>
          </a:xfrm>
          <a:prstGeom prst="rect">
            <a:avLst/>
          </a:prstGeom>
          <a:noFill/>
        </p:spPr>
        <p:txBody>
          <a:bodyPr wrap="square" rtlCol="0">
            <a:spAutoFit/>
          </a:bodyPr>
          <a:lstStyle/>
          <a:p>
            <a:pPr defTabSz="685800"/>
            <a:r>
              <a:rPr lang="en-US" dirty="0">
                <a:solidFill>
                  <a:schemeClr val="bg1"/>
                </a:solidFill>
                <a:latin typeface="Georgia" panose="02040502050405020303" pitchFamily="18" charset="0"/>
              </a:rPr>
              <a:t>(Miller-Millesen, 2003)</a:t>
            </a:r>
          </a:p>
        </p:txBody>
      </p:sp>
      <p:sp>
        <p:nvSpPr>
          <p:cNvPr id="11" name="TextBox 10"/>
          <p:cNvSpPr txBox="1"/>
          <p:nvPr/>
        </p:nvSpPr>
        <p:spPr>
          <a:xfrm>
            <a:off x="6480764" y="1008164"/>
            <a:ext cx="2773702" cy="400110"/>
          </a:xfrm>
          <a:prstGeom prst="rect">
            <a:avLst/>
          </a:prstGeom>
          <a:noFill/>
        </p:spPr>
        <p:txBody>
          <a:bodyPr wrap="square" rtlCol="0">
            <a:spAutoFit/>
          </a:bodyPr>
          <a:lstStyle/>
          <a:p>
            <a:pPr defTabSz="685800"/>
            <a:r>
              <a:rPr lang="en-US" sz="2000" b="1" dirty="0">
                <a:solidFill>
                  <a:srgbClr val="70AD47">
                    <a:lumMod val="75000"/>
                  </a:srgbClr>
                </a:solidFill>
                <a:latin typeface="Georgia" panose="02040502050405020303" pitchFamily="18" charset="0"/>
              </a:rPr>
              <a:t>Duty of Care</a:t>
            </a:r>
          </a:p>
        </p:txBody>
      </p:sp>
      <p:sp>
        <p:nvSpPr>
          <p:cNvPr id="12" name="TextBox 11"/>
          <p:cNvSpPr txBox="1"/>
          <p:nvPr/>
        </p:nvSpPr>
        <p:spPr>
          <a:xfrm>
            <a:off x="6480764" y="3091165"/>
            <a:ext cx="2527155" cy="400110"/>
          </a:xfrm>
          <a:prstGeom prst="rect">
            <a:avLst/>
          </a:prstGeom>
          <a:noFill/>
        </p:spPr>
        <p:txBody>
          <a:bodyPr wrap="square" rtlCol="0">
            <a:spAutoFit/>
          </a:bodyPr>
          <a:lstStyle/>
          <a:p>
            <a:pPr defTabSz="685800"/>
            <a:r>
              <a:rPr lang="en-US" sz="2000" b="1" dirty="0">
                <a:solidFill>
                  <a:srgbClr val="70AD47">
                    <a:lumMod val="75000"/>
                  </a:srgbClr>
                </a:solidFill>
                <a:latin typeface="Georgia" panose="02040502050405020303" pitchFamily="18" charset="0"/>
              </a:rPr>
              <a:t>Duty of Loyalty</a:t>
            </a:r>
          </a:p>
        </p:txBody>
      </p:sp>
      <p:sp>
        <p:nvSpPr>
          <p:cNvPr id="13" name="TextBox 12"/>
          <p:cNvSpPr txBox="1"/>
          <p:nvPr/>
        </p:nvSpPr>
        <p:spPr>
          <a:xfrm>
            <a:off x="6609896" y="5178272"/>
            <a:ext cx="2952181" cy="400110"/>
          </a:xfrm>
          <a:prstGeom prst="rect">
            <a:avLst/>
          </a:prstGeom>
          <a:noFill/>
        </p:spPr>
        <p:txBody>
          <a:bodyPr wrap="square" rtlCol="0">
            <a:spAutoFit/>
          </a:bodyPr>
          <a:lstStyle/>
          <a:p>
            <a:pPr defTabSz="685800"/>
            <a:r>
              <a:rPr lang="en-US" sz="2000" b="1" dirty="0">
                <a:solidFill>
                  <a:srgbClr val="70AD47">
                    <a:lumMod val="75000"/>
                  </a:srgbClr>
                </a:solidFill>
                <a:latin typeface="Georgia" panose="02040502050405020303" pitchFamily="18" charset="0"/>
              </a:rPr>
              <a:t>Duty of Obedience</a:t>
            </a:r>
          </a:p>
        </p:txBody>
      </p:sp>
      <p:sp>
        <p:nvSpPr>
          <p:cNvPr id="14" name="TextBox 13"/>
          <p:cNvSpPr txBox="1"/>
          <p:nvPr/>
        </p:nvSpPr>
        <p:spPr>
          <a:xfrm>
            <a:off x="6609896" y="1458613"/>
            <a:ext cx="4080309" cy="1569660"/>
          </a:xfrm>
          <a:prstGeom prst="rect">
            <a:avLst/>
          </a:prstGeom>
          <a:noFill/>
        </p:spPr>
        <p:txBody>
          <a:bodyPr wrap="square" rtlCol="0">
            <a:spAutoFit/>
          </a:bodyPr>
          <a:lstStyle/>
          <a:p>
            <a:pPr marL="214313" indent="-214313" defTabSz="685800">
              <a:buFont typeface="Arial" panose="020B0604020202020204" pitchFamily="34" charset="0"/>
              <a:buChar char="•"/>
            </a:pPr>
            <a:r>
              <a:rPr lang="en-US" dirty="0">
                <a:solidFill>
                  <a:prstClr val="black"/>
                </a:solidFill>
                <a:latin typeface="Georgia" panose="02040502050405020303" pitchFamily="18" charset="0"/>
              </a:rPr>
              <a:t>Fiscal control</a:t>
            </a:r>
          </a:p>
          <a:p>
            <a:pPr defTabSz="685800"/>
            <a:endParaRPr lang="en-US" sz="800" dirty="0">
              <a:solidFill>
                <a:prstClr val="black"/>
              </a:solidFill>
              <a:latin typeface="Georgia" panose="02040502050405020303" pitchFamily="18" charset="0"/>
            </a:endParaRPr>
          </a:p>
          <a:p>
            <a:pPr marL="214313" indent="-214313" defTabSz="685800">
              <a:buFont typeface="Arial" panose="020B0604020202020204" pitchFamily="34" charset="0"/>
              <a:buChar char="•"/>
            </a:pPr>
            <a:r>
              <a:rPr lang="en-US" dirty="0">
                <a:solidFill>
                  <a:prstClr val="black"/>
                </a:solidFill>
                <a:latin typeface="Georgia" panose="02040502050405020303" pitchFamily="18" charset="0"/>
              </a:rPr>
              <a:t>Rolodex / external relationships</a:t>
            </a:r>
          </a:p>
          <a:p>
            <a:pPr defTabSz="685800"/>
            <a:endParaRPr lang="en-US" sz="800" dirty="0">
              <a:solidFill>
                <a:prstClr val="black"/>
              </a:solidFill>
              <a:latin typeface="Georgia" panose="02040502050405020303" pitchFamily="18" charset="0"/>
            </a:endParaRPr>
          </a:p>
          <a:p>
            <a:pPr marL="214313" indent="-214313" defTabSz="685800">
              <a:buFont typeface="Arial" panose="020B0604020202020204" pitchFamily="34" charset="0"/>
              <a:buChar char="•"/>
            </a:pPr>
            <a:r>
              <a:rPr lang="en-US" dirty="0">
                <a:solidFill>
                  <a:prstClr val="black"/>
                </a:solidFill>
                <a:latin typeface="Georgia" panose="02040502050405020303" pitchFamily="18" charset="0"/>
              </a:rPr>
              <a:t>Reducing risk</a:t>
            </a:r>
          </a:p>
          <a:p>
            <a:pPr defTabSz="685800"/>
            <a:endParaRPr lang="en-US" sz="800" dirty="0">
              <a:solidFill>
                <a:prstClr val="black"/>
              </a:solidFill>
              <a:latin typeface="Georgia" panose="02040502050405020303" pitchFamily="18" charset="0"/>
            </a:endParaRPr>
          </a:p>
          <a:p>
            <a:pPr marL="214313" indent="-214313" defTabSz="685800">
              <a:buFont typeface="Arial" panose="020B0604020202020204" pitchFamily="34" charset="0"/>
              <a:buChar char="•"/>
            </a:pPr>
            <a:r>
              <a:rPr lang="en-US" dirty="0">
                <a:solidFill>
                  <a:prstClr val="black"/>
                </a:solidFill>
                <a:latin typeface="Georgia" panose="02040502050405020303" pitchFamily="18" charset="0"/>
              </a:rPr>
              <a:t>Charitable donations &amp; fundraising</a:t>
            </a:r>
          </a:p>
        </p:txBody>
      </p:sp>
      <p:sp>
        <p:nvSpPr>
          <p:cNvPr id="15" name="TextBox 14"/>
          <p:cNvSpPr txBox="1"/>
          <p:nvPr/>
        </p:nvSpPr>
        <p:spPr>
          <a:xfrm>
            <a:off x="6609896" y="3549424"/>
            <a:ext cx="3875718" cy="1569660"/>
          </a:xfrm>
          <a:prstGeom prst="rect">
            <a:avLst/>
          </a:prstGeom>
          <a:noFill/>
        </p:spPr>
        <p:txBody>
          <a:bodyPr wrap="square" rtlCol="0">
            <a:spAutoFit/>
          </a:bodyPr>
          <a:lstStyle/>
          <a:p>
            <a:pPr marL="214313" indent="-214313" defTabSz="685800">
              <a:buFont typeface="Arial" panose="020B0604020202020204" pitchFamily="34" charset="0"/>
              <a:buChar char="•"/>
            </a:pPr>
            <a:r>
              <a:rPr lang="en-US" dirty="0">
                <a:solidFill>
                  <a:prstClr val="black"/>
                </a:solidFill>
                <a:latin typeface="Georgia" panose="02040502050405020303" pitchFamily="18" charset="0"/>
              </a:rPr>
              <a:t>Determine the nonprofit’s mission</a:t>
            </a:r>
          </a:p>
          <a:p>
            <a:pPr marL="214313" indent="-214313" defTabSz="685800">
              <a:buFont typeface="Arial" panose="020B0604020202020204" pitchFamily="34" charset="0"/>
              <a:buChar char="•"/>
            </a:pPr>
            <a:endParaRPr lang="en-US" sz="800" dirty="0">
              <a:solidFill>
                <a:prstClr val="black"/>
              </a:solidFill>
              <a:latin typeface="Georgia" panose="02040502050405020303" pitchFamily="18" charset="0"/>
            </a:endParaRPr>
          </a:p>
          <a:p>
            <a:pPr marL="214313" indent="-214313" defTabSz="685800">
              <a:buFont typeface="Arial" panose="020B0604020202020204" pitchFamily="34" charset="0"/>
              <a:buChar char="•"/>
            </a:pPr>
            <a:r>
              <a:rPr lang="en-US" dirty="0">
                <a:solidFill>
                  <a:prstClr val="black"/>
                </a:solidFill>
                <a:latin typeface="Georgia" panose="02040502050405020303" pitchFamily="18" charset="0"/>
              </a:rPr>
              <a:t>Create &amp; oversee strategic plan</a:t>
            </a:r>
          </a:p>
          <a:p>
            <a:pPr marL="214313" indent="-214313" defTabSz="685800">
              <a:buFont typeface="Arial" panose="020B0604020202020204" pitchFamily="34" charset="0"/>
              <a:buChar char="•"/>
            </a:pPr>
            <a:endParaRPr lang="en-US" sz="800" dirty="0">
              <a:solidFill>
                <a:prstClr val="black"/>
              </a:solidFill>
              <a:latin typeface="Georgia" panose="02040502050405020303" pitchFamily="18" charset="0"/>
            </a:endParaRPr>
          </a:p>
          <a:p>
            <a:pPr marL="214313" indent="-214313" defTabSz="685800">
              <a:buFont typeface="Arial" panose="020B0604020202020204" pitchFamily="34" charset="0"/>
              <a:buChar char="•"/>
            </a:pPr>
            <a:r>
              <a:rPr lang="en-US" dirty="0">
                <a:solidFill>
                  <a:prstClr val="black"/>
                </a:solidFill>
                <a:latin typeface="Georgia" panose="02040502050405020303" pitchFamily="18" charset="0"/>
              </a:rPr>
              <a:t>Monitor program results</a:t>
            </a:r>
          </a:p>
          <a:p>
            <a:pPr marL="214313" indent="-214313" defTabSz="685800">
              <a:buFont typeface="Arial" panose="020B0604020202020204" pitchFamily="34" charset="0"/>
              <a:buChar char="•"/>
            </a:pPr>
            <a:endParaRPr lang="en-US" sz="800" dirty="0">
              <a:solidFill>
                <a:prstClr val="black"/>
              </a:solidFill>
              <a:latin typeface="Georgia" panose="02040502050405020303" pitchFamily="18" charset="0"/>
            </a:endParaRPr>
          </a:p>
          <a:p>
            <a:pPr marL="214313" indent="-214313" defTabSz="685800">
              <a:buFont typeface="Arial" panose="020B0604020202020204" pitchFamily="34" charset="0"/>
              <a:buChar char="•"/>
            </a:pPr>
            <a:r>
              <a:rPr lang="en-US" dirty="0">
                <a:solidFill>
                  <a:prstClr val="black"/>
                </a:solidFill>
                <a:latin typeface="Georgia" panose="02040502050405020303" pitchFamily="18" charset="0"/>
              </a:rPr>
              <a:t>Evaluate the CEO</a:t>
            </a:r>
          </a:p>
        </p:txBody>
      </p:sp>
      <p:sp>
        <p:nvSpPr>
          <p:cNvPr id="16" name="TextBox 15"/>
          <p:cNvSpPr txBox="1"/>
          <p:nvPr/>
        </p:nvSpPr>
        <p:spPr>
          <a:xfrm>
            <a:off x="6609896" y="5643669"/>
            <a:ext cx="2382039" cy="369332"/>
          </a:xfrm>
          <a:prstGeom prst="rect">
            <a:avLst/>
          </a:prstGeom>
          <a:noFill/>
        </p:spPr>
        <p:txBody>
          <a:bodyPr wrap="square" rtlCol="0">
            <a:spAutoFit/>
          </a:bodyPr>
          <a:lstStyle/>
          <a:p>
            <a:pPr marL="214313" indent="-214313" defTabSz="685800">
              <a:buFont typeface="Arial" panose="020B0604020202020204" pitchFamily="34" charset="0"/>
              <a:buChar char="•"/>
            </a:pPr>
            <a:r>
              <a:rPr lang="en-US" dirty="0">
                <a:solidFill>
                  <a:prstClr val="black"/>
                </a:solidFill>
                <a:latin typeface="Georgia" panose="02040502050405020303" pitchFamily="18" charset="0"/>
              </a:rPr>
              <a:t>Legal compliance</a:t>
            </a:r>
          </a:p>
        </p:txBody>
      </p:sp>
    </p:spTree>
    <p:extLst>
      <p:ext uri="{BB962C8B-B14F-4D97-AF65-F5344CB8AC3E}">
        <p14:creationId xmlns:p14="http://schemas.microsoft.com/office/powerpoint/2010/main" val="307305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80">
                                          <p:stCondLst>
                                            <p:cond delay="0"/>
                                          </p:stCondLst>
                                        </p:cTn>
                                        <p:tgtEl>
                                          <p:spTgt spid="16"/>
                                        </p:tgtEl>
                                      </p:cBhvr>
                                    </p:animEffect>
                                    <p:anim calcmode="lin" valueType="num">
                                      <p:cBhvr>
                                        <p:cTn id="4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2" dur="26">
                                          <p:stCondLst>
                                            <p:cond delay="650"/>
                                          </p:stCondLst>
                                        </p:cTn>
                                        <p:tgtEl>
                                          <p:spTgt spid="16"/>
                                        </p:tgtEl>
                                      </p:cBhvr>
                                      <p:to x="100000" y="60000"/>
                                    </p:animScale>
                                    <p:animScale>
                                      <p:cBhvr>
                                        <p:cTn id="53" dur="166" decel="50000">
                                          <p:stCondLst>
                                            <p:cond delay="676"/>
                                          </p:stCondLst>
                                        </p:cTn>
                                        <p:tgtEl>
                                          <p:spTgt spid="16"/>
                                        </p:tgtEl>
                                      </p:cBhvr>
                                      <p:to x="100000" y="100000"/>
                                    </p:animScale>
                                    <p:animScale>
                                      <p:cBhvr>
                                        <p:cTn id="54" dur="26">
                                          <p:stCondLst>
                                            <p:cond delay="1312"/>
                                          </p:stCondLst>
                                        </p:cTn>
                                        <p:tgtEl>
                                          <p:spTgt spid="16"/>
                                        </p:tgtEl>
                                      </p:cBhvr>
                                      <p:to x="100000" y="80000"/>
                                    </p:animScale>
                                    <p:animScale>
                                      <p:cBhvr>
                                        <p:cTn id="55" dur="166" decel="50000">
                                          <p:stCondLst>
                                            <p:cond delay="1338"/>
                                          </p:stCondLst>
                                        </p:cTn>
                                        <p:tgtEl>
                                          <p:spTgt spid="16"/>
                                        </p:tgtEl>
                                      </p:cBhvr>
                                      <p:to x="100000" y="100000"/>
                                    </p:animScale>
                                    <p:animScale>
                                      <p:cBhvr>
                                        <p:cTn id="56" dur="26">
                                          <p:stCondLst>
                                            <p:cond delay="1642"/>
                                          </p:stCondLst>
                                        </p:cTn>
                                        <p:tgtEl>
                                          <p:spTgt spid="16"/>
                                        </p:tgtEl>
                                      </p:cBhvr>
                                      <p:to x="100000" y="90000"/>
                                    </p:animScale>
                                    <p:animScale>
                                      <p:cBhvr>
                                        <p:cTn id="57" dur="166" decel="50000">
                                          <p:stCondLst>
                                            <p:cond delay="1668"/>
                                          </p:stCondLst>
                                        </p:cTn>
                                        <p:tgtEl>
                                          <p:spTgt spid="16"/>
                                        </p:tgtEl>
                                      </p:cBhvr>
                                      <p:to x="100000" y="100000"/>
                                    </p:animScale>
                                    <p:animScale>
                                      <p:cBhvr>
                                        <p:cTn id="58" dur="26">
                                          <p:stCondLst>
                                            <p:cond delay="1808"/>
                                          </p:stCondLst>
                                        </p:cTn>
                                        <p:tgtEl>
                                          <p:spTgt spid="16"/>
                                        </p:tgtEl>
                                      </p:cBhvr>
                                      <p:to x="100000" y="95000"/>
                                    </p:animScale>
                                    <p:animScale>
                                      <p:cBhvr>
                                        <p:cTn id="59"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P spid="12" grpId="0"/>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E27C91-5590-4C6B-8A38-652A8102230D}" type="slidenum">
              <a:rPr lang="en-US" smtClean="0"/>
              <a:pPr/>
              <a:t>8</a:t>
            </a:fld>
            <a:endParaRPr lang="en-US" dirty="0"/>
          </a:p>
        </p:txBody>
      </p:sp>
      <p:pic>
        <p:nvPicPr>
          <p:cNvPr id="3" name="Picture 2"/>
          <p:cNvPicPr>
            <a:picLocks noChangeAspect="1"/>
          </p:cNvPicPr>
          <p:nvPr/>
        </p:nvPicPr>
        <p:blipFill>
          <a:blip r:embed="rId2"/>
          <a:stretch>
            <a:fillRect/>
          </a:stretch>
        </p:blipFill>
        <p:spPr>
          <a:xfrm>
            <a:off x="2041486" y="864941"/>
            <a:ext cx="7240893" cy="4935496"/>
          </a:xfrm>
          <a:prstGeom prst="rect">
            <a:avLst/>
          </a:prstGeom>
        </p:spPr>
      </p:pic>
      <p:sp>
        <p:nvSpPr>
          <p:cNvPr id="4" name="TextBox 3"/>
          <p:cNvSpPr txBox="1"/>
          <p:nvPr/>
        </p:nvSpPr>
        <p:spPr>
          <a:xfrm>
            <a:off x="4462165" y="82756"/>
            <a:ext cx="2399533" cy="584775"/>
          </a:xfrm>
          <a:prstGeom prst="rect">
            <a:avLst/>
          </a:prstGeom>
          <a:noFill/>
        </p:spPr>
        <p:txBody>
          <a:bodyPr wrap="square" rtlCol="0">
            <a:spAutoFit/>
          </a:bodyPr>
          <a:lstStyle/>
          <a:p>
            <a:r>
              <a:rPr lang="en-US" sz="3200" dirty="0">
                <a:solidFill>
                  <a:srgbClr val="C00000"/>
                </a:solidFill>
                <a:latin typeface="Georgia" panose="02040502050405020303" pitchFamily="18" charset="0"/>
              </a:rPr>
              <a:t>DIVERSITY</a:t>
            </a:r>
          </a:p>
        </p:txBody>
      </p:sp>
      <p:pic>
        <p:nvPicPr>
          <p:cNvPr id="5" name="Picture 4"/>
          <p:cNvPicPr>
            <a:picLocks noChangeAspect="1"/>
          </p:cNvPicPr>
          <p:nvPr/>
        </p:nvPicPr>
        <p:blipFill>
          <a:blip r:embed="rId3"/>
          <a:stretch>
            <a:fillRect/>
          </a:stretch>
        </p:blipFill>
        <p:spPr>
          <a:xfrm>
            <a:off x="10030692" y="2366819"/>
            <a:ext cx="1921307" cy="1921307"/>
          </a:xfrm>
          <a:prstGeom prst="rect">
            <a:avLst/>
          </a:prstGeom>
        </p:spPr>
      </p:pic>
      <p:sp>
        <p:nvSpPr>
          <p:cNvPr id="6" name="TextBox 5"/>
          <p:cNvSpPr txBox="1"/>
          <p:nvPr/>
        </p:nvSpPr>
        <p:spPr>
          <a:xfrm>
            <a:off x="9966064" y="4288126"/>
            <a:ext cx="2050561" cy="400110"/>
          </a:xfrm>
          <a:prstGeom prst="rect">
            <a:avLst/>
          </a:prstGeom>
          <a:noFill/>
        </p:spPr>
        <p:txBody>
          <a:bodyPr wrap="none" rtlCol="0">
            <a:spAutoFit/>
          </a:bodyPr>
          <a:lstStyle/>
          <a:p>
            <a:r>
              <a:rPr lang="en-US" sz="2000" dirty="0" err="1">
                <a:latin typeface="Georgia" panose="02040502050405020303" pitchFamily="18" charset="0"/>
              </a:rPr>
              <a:t>Vernetta</a:t>
            </a:r>
            <a:r>
              <a:rPr lang="en-US" sz="2000" dirty="0">
                <a:latin typeface="Georgia" panose="02040502050405020303" pitchFamily="18" charset="0"/>
              </a:rPr>
              <a:t> Walker</a:t>
            </a:r>
          </a:p>
        </p:txBody>
      </p:sp>
    </p:spTree>
    <p:extLst>
      <p:ext uri="{BB962C8B-B14F-4D97-AF65-F5344CB8AC3E}">
        <p14:creationId xmlns:p14="http://schemas.microsoft.com/office/powerpoint/2010/main" val="3042620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E27C91-5590-4C6B-8A38-652A8102230D}" type="slidenum">
              <a:rPr lang="en-US" smtClean="0"/>
              <a:pPr/>
              <a:t>9</a:t>
            </a:fld>
            <a:endParaRPr lang="en-US" dirty="0"/>
          </a:p>
        </p:txBody>
      </p:sp>
      <p:sp>
        <p:nvSpPr>
          <p:cNvPr id="3" name="TextBox 2"/>
          <p:cNvSpPr txBox="1"/>
          <p:nvPr/>
        </p:nvSpPr>
        <p:spPr>
          <a:xfrm>
            <a:off x="3629025" y="361950"/>
            <a:ext cx="5073825" cy="584775"/>
          </a:xfrm>
          <a:prstGeom prst="rect">
            <a:avLst/>
          </a:prstGeom>
          <a:noFill/>
        </p:spPr>
        <p:txBody>
          <a:bodyPr wrap="none" rtlCol="0">
            <a:spAutoFit/>
          </a:bodyPr>
          <a:lstStyle/>
          <a:p>
            <a:r>
              <a:rPr lang="en-US" sz="3200" dirty="0">
                <a:solidFill>
                  <a:srgbClr val="C00000"/>
                </a:solidFill>
                <a:latin typeface="Georgia" panose="02040502050405020303" pitchFamily="18" charset="0"/>
              </a:rPr>
              <a:t>HOW BIG? HOW OFTEN?</a:t>
            </a:r>
          </a:p>
        </p:txBody>
      </p:sp>
      <p:pic>
        <p:nvPicPr>
          <p:cNvPr id="4" name="Picture 3"/>
          <p:cNvPicPr>
            <a:picLocks noChangeAspect="1"/>
          </p:cNvPicPr>
          <p:nvPr/>
        </p:nvPicPr>
        <p:blipFill>
          <a:blip r:embed="rId2"/>
          <a:stretch>
            <a:fillRect/>
          </a:stretch>
        </p:blipFill>
        <p:spPr>
          <a:xfrm>
            <a:off x="7752929" y="3790533"/>
            <a:ext cx="2710177" cy="1803500"/>
          </a:xfrm>
          <a:prstGeom prst="rect">
            <a:avLst/>
          </a:prstGeom>
        </p:spPr>
      </p:pic>
      <p:pic>
        <p:nvPicPr>
          <p:cNvPr id="6" name="Picture 5"/>
          <p:cNvPicPr>
            <a:picLocks noChangeAspect="1"/>
          </p:cNvPicPr>
          <p:nvPr/>
        </p:nvPicPr>
        <p:blipFill>
          <a:blip r:embed="rId3"/>
          <a:stretch>
            <a:fillRect/>
          </a:stretch>
        </p:blipFill>
        <p:spPr>
          <a:xfrm>
            <a:off x="1790700" y="1647408"/>
            <a:ext cx="2143125" cy="2143125"/>
          </a:xfrm>
          <a:prstGeom prst="rect">
            <a:avLst/>
          </a:prstGeom>
        </p:spPr>
      </p:pic>
      <p:pic>
        <p:nvPicPr>
          <p:cNvPr id="13" name="Picture 12"/>
          <p:cNvPicPr>
            <a:picLocks noChangeAspect="1"/>
          </p:cNvPicPr>
          <p:nvPr/>
        </p:nvPicPr>
        <p:blipFill>
          <a:blip r:embed="rId4"/>
          <a:stretch>
            <a:fillRect/>
          </a:stretch>
        </p:blipFill>
        <p:spPr>
          <a:xfrm>
            <a:off x="4605337" y="2918995"/>
            <a:ext cx="2619375" cy="1743075"/>
          </a:xfrm>
          <a:prstGeom prst="rect">
            <a:avLst/>
          </a:prstGeom>
        </p:spPr>
      </p:pic>
    </p:spTree>
    <p:extLst>
      <p:ext uri="{BB962C8B-B14F-4D97-AF65-F5344CB8AC3E}">
        <p14:creationId xmlns:p14="http://schemas.microsoft.com/office/powerpoint/2010/main" val="249294106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543</TotalTime>
  <Words>1479</Words>
  <Application>Microsoft Office PowerPoint</Application>
  <PresentationFormat>Widescreen</PresentationFormat>
  <Paragraphs>305</Paragraphs>
  <Slides>24</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Calibri</vt:lpstr>
      <vt:lpstr>Calibri Light</vt:lpstr>
      <vt:lpstr>Courier New</vt:lpstr>
      <vt:lpstr>Georgia</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Stanczykiewicz, Bill</dc:creator>
  <cp:lastModifiedBy>Stanczykiewicz, Bill</cp:lastModifiedBy>
  <cp:revision>61</cp:revision>
  <dcterms:created xsi:type="dcterms:W3CDTF">2020-10-15T20:07:14Z</dcterms:created>
  <dcterms:modified xsi:type="dcterms:W3CDTF">2023-03-20T20:18:57Z</dcterms:modified>
</cp:coreProperties>
</file>