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sldIdLst>
    <p:sldId id="261" r:id="rId5"/>
    <p:sldId id="265" r:id="rId6"/>
    <p:sldId id="262" r:id="rId7"/>
    <p:sldId id="266" r:id="rId8"/>
    <p:sldId id="264" r:id="rId9"/>
    <p:sldId id="268" r:id="rId10"/>
    <p:sldId id="269" r:id="rId11"/>
    <p:sldId id="267" r:id="rId12"/>
    <p:sldId id="272" r:id="rId13"/>
    <p:sldId id="273" r:id="rId14"/>
    <p:sldId id="271" r:id="rId15"/>
    <p:sldId id="270" r:id="rId16"/>
    <p:sldId id="274" r:id="rId17"/>
    <p:sldId id="275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C5"/>
    <a:srgbClr val="0099D3"/>
    <a:srgbClr val="548499"/>
    <a:srgbClr val="659DB4"/>
    <a:srgbClr val="015A98"/>
    <a:srgbClr val="FEC5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3" autoAdjust="0"/>
    <p:restoredTop sz="62760"/>
  </p:normalViewPr>
  <p:slideViewPr>
    <p:cSldViewPr snapToGrid="0" snapToObjects="1">
      <p:cViewPr varScale="1">
        <p:scale>
          <a:sx n="94" d="100"/>
          <a:sy n="94" d="100"/>
        </p:scale>
        <p:origin x="10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5F839-4AEB-4152-9A92-26F7CD2AA57C}" type="datetimeFigureOut">
              <a:rPr lang="en-US" smtClean="0"/>
              <a:t>3/24/23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5E567-6481-4385-8786-9B77B5C08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7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38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CA" sz="11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91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98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46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600" b="0" i="0" u="none" strike="noStrike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00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600" b="0" i="0" u="none" strike="noStrike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2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16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76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4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sz="11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81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50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17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44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E567-6481-4385-8786-9B77B5C08A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5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260F0-3B82-42BA-B589-CF135C0EDC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634" y="1156855"/>
            <a:ext cx="4324348" cy="1870363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F0DF4D-9F40-4EAF-BF6B-8B6EE903E7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4635" y="3130983"/>
            <a:ext cx="3479220" cy="679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403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02728-7624-466E-ACED-98E59EEFFC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080654"/>
            <a:ext cx="7886700" cy="5406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B5AA76-7C9A-462D-8CA3-178CA16824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779588"/>
            <a:ext cx="7886700" cy="2473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692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o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299888B8-FB10-406E-B7E1-7CB8E7F880B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8650" y="1163782"/>
            <a:ext cx="7886700" cy="30891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3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82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E45F9F-C308-4CCA-8E9C-E7AABC7EA5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8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2" r:id="rId3"/>
    <p:sldLayoutId id="2147483651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Gotham Medium" panose="02000604030000020004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rgbClr val="015A98"/>
          </a:solidFill>
          <a:latin typeface="Gotham Light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015A98"/>
          </a:solidFill>
          <a:latin typeface="Gotham Light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rgbClr val="015A98"/>
          </a:solidFill>
          <a:latin typeface="Gotham Light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015A98"/>
          </a:solidFill>
          <a:latin typeface="Gotham Light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015A98"/>
          </a:solidFill>
          <a:latin typeface="Gotham Light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9076B-3ADE-473F-9C14-CE884486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24" y="1397579"/>
            <a:ext cx="4473027" cy="1870363"/>
          </a:xfrm>
        </p:spPr>
        <p:txBody>
          <a:bodyPr/>
          <a:lstStyle/>
          <a:p>
            <a:r>
              <a:rPr lang="en-CA" sz="2000" dirty="0">
                <a:solidFill>
                  <a:srgbClr val="212121"/>
                </a:solidFill>
                <a:latin typeface="Century Gothic" panose="020B0502020202020204" pitchFamily="34" charset="0"/>
              </a:rPr>
              <a:t>f</a:t>
            </a:r>
            <a:r>
              <a:rPr lang="en-CA" sz="2000" b="1" i="0" u="none" strike="noStrike" dirty="0"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undraising </a:t>
            </a:r>
            <a:r>
              <a:rPr lang="en-CA" sz="2000" dirty="0">
                <a:solidFill>
                  <a:srgbClr val="212121"/>
                </a:solidFill>
                <a:latin typeface="Century Gothic" panose="020B0502020202020204" pitchFamily="34" charset="0"/>
              </a:rPr>
              <a:t>i</a:t>
            </a:r>
            <a:r>
              <a:rPr lang="en-CA" sz="2000" b="1" i="0" u="none" strike="noStrike" dirty="0"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  <a:t>nnovation: </a:t>
            </a:r>
            <a:br>
              <a:rPr lang="en-CA" sz="3200" b="1" i="0" u="none" strike="noStrike" dirty="0">
                <a:solidFill>
                  <a:srgbClr val="212121"/>
                </a:solidFill>
                <a:effectLst/>
                <a:latin typeface="Century Gothic" panose="020B0502020202020204" pitchFamily="34" charset="0"/>
              </a:rPr>
            </a:br>
            <a:r>
              <a:rPr lang="en-CA" sz="3200" dirty="0">
                <a:solidFill>
                  <a:srgbClr val="008FC5"/>
                </a:solidFill>
                <a:latin typeface="Century Gothic" panose="020B0502020202020204" pitchFamily="34" charset="0"/>
              </a:rPr>
              <a:t>h</a:t>
            </a:r>
            <a:r>
              <a:rPr lang="en-CA" sz="3200" b="1" i="0" u="none" strike="noStrike" dirty="0">
                <a:solidFill>
                  <a:srgbClr val="008FC5"/>
                </a:solidFill>
                <a:effectLst/>
                <a:latin typeface="Century Gothic" panose="020B0502020202020204" pitchFamily="34" charset="0"/>
              </a:rPr>
              <a:t>ow a Canadian organization is leading the way</a:t>
            </a:r>
            <a:endParaRPr lang="en-US" sz="3200" dirty="0">
              <a:solidFill>
                <a:srgbClr val="008FC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BF90522-EC6B-15C2-CC6B-534D8A52D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399" y="1585578"/>
            <a:ext cx="2423791" cy="747183"/>
          </a:xfrm>
          <a:prstGeom prst="rect">
            <a:avLst/>
          </a:prstGeom>
        </p:spPr>
      </p:pic>
      <p:pic>
        <p:nvPicPr>
          <p:cNvPr id="7" name="Picture 6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7B9F85D4-215A-A204-568A-432E68EF3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400" y="2571750"/>
            <a:ext cx="2208976" cy="5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40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ext, letter&#10;&#10;Description automatically generated">
            <a:extLst>
              <a:ext uri="{FF2B5EF4-FFF2-40B4-BE49-F238E27FC236}">
                <a16:creationId xmlns:a16="http://schemas.microsoft.com/office/drawing/2014/main" id="{F09F585F-5949-9286-D2F4-3A435637D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7751" y="1018778"/>
            <a:ext cx="3241970" cy="3105943"/>
          </a:xfrm>
          <a:prstGeom prst="rect">
            <a:avLst/>
          </a:prstGeom>
        </p:spPr>
      </p:pic>
      <p:pic>
        <p:nvPicPr>
          <p:cNvPr id="9" name="Picture 8" descr="A person smiling at the camera&#10;&#10;Description automatically generated with low confidence">
            <a:extLst>
              <a:ext uri="{FF2B5EF4-FFF2-40B4-BE49-F238E27FC236}">
                <a16:creationId xmlns:a16="http://schemas.microsoft.com/office/drawing/2014/main" id="{35EFF850-F8F9-1DA4-B970-EA1256DEC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771" y="696036"/>
            <a:ext cx="6685229" cy="371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02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1471A5D-6715-65CD-4AD4-A17CF853B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7962"/>
            <a:ext cx="2635643" cy="1870456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27B1F70-B455-E704-C394-9BFDA3646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978" y="675567"/>
            <a:ext cx="6707022" cy="379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85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id="{E5D201CD-370A-8D5E-3452-0972F3DAB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87221"/>
            <a:ext cx="2251881" cy="3720499"/>
          </a:xfrm>
          <a:prstGeom prst="rect">
            <a:avLst/>
          </a:prstGeom>
        </p:spPr>
      </p:pic>
      <p:pic>
        <p:nvPicPr>
          <p:cNvPr id="18" name="Picture 1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7EC4A56-F863-971F-4960-11B692994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707" y="1282890"/>
            <a:ext cx="7736778" cy="312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13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0F4CEE-4362-27EE-C9D3-732783C65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7733"/>
            <a:ext cx="6619165" cy="3708034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2FF981FA-3F42-6B92-D2FF-BAEEA933A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411" y="980351"/>
            <a:ext cx="6157131" cy="333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65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5E45F94-7F76-63D5-EEC0-DAAAA8B48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758" y="999065"/>
            <a:ext cx="7146878" cy="3145370"/>
          </a:xfrm>
          <a:prstGeom prst="rect">
            <a:avLst/>
          </a:prstGeom>
        </p:spPr>
      </p:pic>
      <p:pic>
        <p:nvPicPr>
          <p:cNvPr id="6" name="Picture 5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6F82CE94-9C84-57C2-9E3D-8ADB8F5D7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728164"/>
            <a:ext cx="2115403" cy="371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BCD807E-D7F8-9518-3477-3EA88CD21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2565400"/>
            <a:ext cx="25400" cy="12700"/>
          </a:xfrm>
          <a:prstGeom prst="rect">
            <a:avLst/>
          </a:prstGeom>
        </p:spPr>
      </p:pic>
      <p:pic>
        <p:nvPicPr>
          <p:cNvPr id="21" name="Picture 20" descr="A group of people walking around a building&#10;&#10;Description automatically generated with low confidence">
            <a:extLst>
              <a:ext uri="{FF2B5EF4-FFF2-40B4-BE49-F238E27FC236}">
                <a16:creationId xmlns:a16="http://schemas.microsoft.com/office/drawing/2014/main" id="{243B90A3-CD74-2DEE-8BA6-391EF4002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4491"/>
            <a:ext cx="6657479" cy="3687218"/>
          </a:xfrm>
          <a:prstGeom prst="rect">
            <a:avLst/>
          </a:prstGeom>
        </p:spPr>
      </p:pic>
      <p:pic>
        <p:nvPicPr>
          <p:cNvPr id="24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964AB138-B4FF-25BC-D525-ACECAF7DC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8979" y="1839982"/>
            <a:ext cx="3835021" cy="145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93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A186B-CD3B-4CA9-83AC-02EF1EB3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Glenbow re-</a:t>
            </a:r>
            <a:r>
              <a:rPr lang="en-US" b="1" dirty="0">
                <a:solidFill>
                  <a:srgbClr val="008FC5"/>
                </a:solidFill>
                <a:latin typeface="Century Gothic" panose="020B0502020202020204" pitchFamily="34" charset="0"/>
              </a:rPr>
              <a:t>imagined</a:t>
            </a:r>
            <a:r>
              <a:rPr lang="en-US" b="1" dirty="0">
                <a:latin typeface="Century Gothic" panose="020B0502020202020204" pitchFamily="34" charset="0"/>
              </a:rPr>
              <a:t> (inside/out)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C2829-27DB-44FC-92F5-5D61BBD863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49" y="1779588"/>
            <a:ext cx="8365225" cy="2473325"/>
          </a:xfrm>
        </p:spPr>
        <p:txBody>
          <a:bodyPr/>
          <a:lstStyle/>
          <a:p>
            <a:pPr marL="0" indent="0">
              <a:lnSpc>
                <a:spcPct val="140000"/>
              </a:lnSpc>
              <a:buNone/>
            </a:pPr>
            <a:r>
              <a:rPr lang="en-US" dirty="0">
                <a:latin typeface="Century Gothic" panose="020B0502020202020204" pitchFamily="34" charset="0"/>
              </a:rPr>
              <a:t>our objectives are to share the:</a:t>
            </a:r>
          </a:p>
          <a:p>
            <a:pPr>
              <a:lnSpc>
                <a:spcPct val="140000"/>
              </a:lnSpc>
            </a:pPr>
            <a:r>
              <a:rPr lang="en-US" dirty="0">
                <a:latin typeface="Century Gothic" panose="020B0502020202020204" pitchFamily="34" charset="0"/>
              </a:rPr>
              <a:t>‘</a:t>
            </a:r>
            <a:r>
              <a:rPr lang="en-US" b="1" dirty="0">
                <a:latin typeface="Century Gothic" panose="020B0502020202020204" pitchFamily="34" charset="0"/>
              </a:rPr>
              <a:t>factors</a:t>
            </a:r>
            <a:r>
              <a:rPr lang="en-US" dirty="0">
                <a:latin typeface="Century Gothic" panose="020B0502020202020204" pitchFamily="34" charset="0"/>
              </a:rPr>
              <a:t>’ that set the stage for for Glenbow’s transformation.</a:t>
            </a:r>
          </a:p>
          <a:p>
            <a:pPr>
              <a:lnSpc>
                <a:spcPct val="140000"/>
              </a:lnSpc>
            </a:pPr>
            <a:r>
              <a:rPr lang="en-US" dirty="0">
                <a:latin typeface="Century Gothic" panose="020B0502020202020204" pitchFamily="34" charset="0"/>
              </a:rPr>
              <a:t>roles of the ‘</a:t>
            </a:r>
            <a:r>
              <a:rPr lang="en-US" b="1" dirty="0">
                <a:latin typeface="Century Gothic" panose="020B0502020202020204" pitchFamily="34" charset="0"/>
              </a:rPr>
              <a:t>fundraiser + philanthropist</a:t>
            </a:r>
            <a:r>
              <a:rPr lang="en-US" dirty="0">
                <a:latin typeface="Century Gothic" panose="020B0502020202020204" pitchFamily="34" charset="0"/>
              </a:rPr>
              <a:t>’ in realizing the vision.</a:t>
            </a:r>
          </a:p>
          <a:p>
            <a:pPr>
              <a:lnSpc>
                <a:spcPct val="140000"/>
              </a:lnSpc>
            </a:pPr>
            <a:r>
              <a:rPr lang="en-US" dirty="0">
                <a:latin typeface="Century Gothic" panose="020B0502020202020204" pitchFamily="34" charset="0"/>
              </a:rPr>
              <a:t>strategy that allowed Glenbow’s campaign to  ‘</a:t>
            </a:r>
            <a:r>
              <a:rPr lang="en-US" b="1" dirty="0">
                <a:latin typeface="Century Gothic" panose="020B0502020202020204" pitchFamily="34" charset="0"/>
              </a:rPr>
              <a:t>future proof’ </a:t>
            </a:r>
            <a:r>
              <a:rPr lang="en-US" dirty="0">
                <a:latin typeface="Century Gothic" panose="020B0502020202020204" pitchFamily="34" charset="0"/>
              </a:rPr>
              <a:t>its mission</a:t>
            </a:r>
          </a:p>
        </p:txBody>
      </p:sp>
    </p:spTree>
    <p:extLst>
      <p:ext uri="{BB962C8B-B14F-4D97-AF65-F5344CB8AC3E}">
        <p14:creationId xmlns:p14="http://schemas.microsoft.com/office/powerpoint/2010/main" val="2332544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241BB4-41D5-9E1E-D98D-CBA3FA0C8B3A}"/>
              </a:ext>
            </a:extLst>
          </p:cNvPr>
          <p:cNvSpPr txBox="1"/>
          <p:nvPr/>
        </p:nvSpPr>
        <p:spPr>
          <a:xfrm>
            <a:off x="2286000" y="238793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CA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17B2A4-850A-B059-BE8B-D39B136469B4}"/>
              </a:ext>
            </a:extLst>
          </p:cNvPr>
          <p:cNvSpPr txBox="1"/>
          <p:nvPr/>
        </p:nvSpPr>
        <p:spPr>
          <a:xfrm>
            <a:off x="2286000" y="238793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CA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D5D4AD37-E0D8-2838-419A-210FFC1ED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970" y="661688"/>
            <a:ext cx="2866030" cy="3765830"/>
          </a:xfrm>
          <a:prstGeom prst="rect">
            <a:avLst/>
          </a:prstGeom>
        </p:spPr>
      </p:pic>
      <p:pic>
        <p:nvPicPr>
          <p:cNvPr id="25" name="Picture 2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EEE11776-8037-4756-B9AC-0EE78C8BE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4775" y="1113438"/>
            <a:ext cx="6498751" cy="286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26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621BB856-E9CF-A4FA-3401-B2A8E5E95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76" y="1449011"/>
            <a:ext cx="2430999" cy="2264492"/>
          </a:xfrm>
          <a:prstGeom prst="rect">
            <a:avLst/>
          </a:prstGeom>
        </p:spPr>
      </p:pic>
      <p:pic>
        <p:nvPicPr>
          <p:cNvPr id="23" name="Picture 22" descr="A picture containing text, building, outdoor, street&#10;&#10;Description automatically generated">
            <a:extLst>
              <a:ext uri="{FF2B5EF4-FFF2-40B4-BE49-F238E27FC236}">
                <a16:creationId xmlns:a16="http://schemas.microsoft.com/office/drawing/2014/main" id="{6F23AF7E-9457-809A-BDB5-A64A8DF83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484" y="671193"/>
            <a:ext cx="6668900" cy="375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45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ubble chart&#10;&#10;Description automatically generated">
            <a:extLst>
              <a:ext uri="{FF2B5EF4-FFF2-40B4-BE49-F238E27FC236}">
                <a16:creationId xmlns:a16="http://schemas.microsoft.com/office/drawing/2014/main" id="{B3688B5F-A139-8C11-6C57-5001B1CFD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341" y="805823"/>
            <a:ext cx="2291736" cy="3507759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6BA3B518-EA06-CDDD-C24E-FE918E23E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95466"/>
            <a:ext cx="2023839" cy="3740055"/>
          </a:xfrm>
          <a:prstGeom prst="rect">
            <a:avLst/>
          </a:prstGeom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10C538AA-0E91-C5DC-C113-5A805AE51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655" y="1792398"/>
            <a:ext cx="4640997" cy="176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85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Icon&#10;&#10;Description automatically generated with medium confidence">
            <a:extLst>
              <a:ext uri="{FF2B5EF4-FFF2-40B4-BE49-F238E27FC236}">
                <a16:creationId xmlns:a16="http://schemas.microsoft.com/office/drawing/2014/main" id="{0D133E0B-AFB1-51BA-D5FC-85ACC39E8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5840"/>
            <a:ext cx="2006221" cy="3811820"/>
          </a:xfrm>
          <a:prstGeom prst="rect">
            <a:avLst/>
          </a:prstGeom>
        </p:spPr>
      </p:pic>
      <p:pic>
        <p:nvPicPr>
          <p:cNvPr id="3" name="Picture 2" descr="A picture containing text, person, wall, indoor&#10;&#10;Description automatically generated">
            <a:extLst>
              <a:ext uri="{FF2B5EF4-FFF2-40B4-BE49-F238E27FC236}">
                <a16:creationId xmlns:a16="http://schemas.microsoft.com/office/drawing/2014/main" id="{5148495F-B2A4-A08D-3E20-4C90A366C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220" y="685458"/>
            <a:ext cx="7137779" cy="384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07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6B6AD43C-18D6-F0F6-F028-84EF1BE32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8167"/>
            <a:ext cx="6503042" cy="3713707"/>
          </a:xfrm>
          <a:prstGeom prst="rect">
            <a:avLst/>
          </a:prstGeom>
        </p:spPr>
      </p:pic>
      <p:pic>
        <p:nvPicPr>
          <p:cNvPr id="18" name="Picture 1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8A499CA-7C0E-4BD6-74C1-1F3F48D51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1062" y="889437"/>
            <a:ext cx="1020550" cy="33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66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able&#10;&#10;Description automatically generated with low confidence">
            <a:extLst>
              <a:ext uri="{FF2B5EF4-FFF2-40B4-BE49-F238E27FC236}">
                <a16:creationId xmlns:a16="http://schemas.microsoft.com/office/drawing/2014/main" id="{E84AD5AE-3252-D57F-D582-8A7A5CB7F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1391"/>
            <a:ext cx="6769290" cy="376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9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PICON2023-Template-Jan2023  -  Read-Only" id="{71057602-357C-427D-B236-976A94E02BDE}" vid="{700F57DB-343F-4DDF-99EC-E8ECFF44D5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27B4EB8C93154F98C8E90834F41219" ma:contentTypeVersion="16" ma:contentTypeDescription="Create a new document." ma:contentTypeScope="" ma:versionID="ecfb3582f834cdbffa8785f9f53bc845">
  <xsd:schema xmlns:xsd="http://www.w3.org/2001/XMLSchema" xmlns:xs="http://www.w3.org/2001/XMLSchema" xmlns:p="http://schemas.microsoft.com/office/2006/metadata/properties" xmlns:ns2="9de1c77d-dce7-4b73-aa95-bb76c4d6a80c" xmlns:ns3="18ba8e26-d50f-4b96-88b3-3b112c1323bd" targetNamespace="http://schemas.microsoft.com/office/2006/metadata/properties" ma:root="true" ma:fieldsID="f31585f814bb53854b8d055b9a078e85" ns2:_="" ns3:_="">
    <xsd:import namespace="9de1c77d-dce7-4b73-aa95-bb76c4d6a80c"/>
    <xsd:import namespace="18ba8e26-d50f-4b96-88b3-3b112c1323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e1c77d-dce7-4b73-aa95-bb76c4d6a8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57ffca7-dfab-4c98-8cef-294fc77d0c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a8e26-d50f-4b96-88b3-3b112c1323b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ec283fc-6388-455b-8982-6f34b80b38f2}" ma:internalName="TaxCatchAll" ma:showField="CatchAllData" ma:web="18ba8e26-d50f-4b96-88b3-3b112c1323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8ba8e26-d50f-4b96-88b3-3b112c1323bd" xsi:nil="true"/>
    <lcf76f155ced4ddcb4097134ff3c332f xmlns="9de1c77d-dce7-4b73-aa95-bb76c4d6a80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79B98F-0E60-4EF7-A89E-56EDAFAFFF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e1c77d-dce7-4b73-aa95-bb76c4d6a80c"/>
    <ds:schemaRef ds:uri="18ba8e26-d50f-4b96-88b3-3b112c1323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F4993A-28E7-4C96-A6F4-D58C3581D2C6}">
  <ds:schemaRefs>
    <ds:schemaRef ds:uri="http://schemas.microsoft.com/office/2006/metadata/properties"/>
    <ds:schemaRef ds:uri="http://schemas.microsoft.com/office/infopath/2007/PartnerControls"/>
    <ds:schemaRef ds:uri="18ba8e26-d50f-4b96-88b3-3b112c1323bd"/>
    <ds:schemaRef ds:uri="9de1c77d-dce7-4b73-aa95-bb76c4d6a80c"/>
  </ds:schemaRefs>
</ds:datastoreItem>
</file>

<file path=customXml/itemProps3.xml><?xml version="1.0" encoding="utf-8"?>
<ds:datastoreItem xmlns:ds="http://schemas.openxmlformats.org/officeDocument/2006/customXml" ds:itemID="{6B135390-23D6-4FDC-A404-57F86E765B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171202393013_AFPICON2023-Template-Jan2023 (1)</Template>
  <TotalTime>2763</TotalTime>
  <Words>78</Words>
  <Application>Microsoft Macintosh PowerPoint</Application>
  <PresentationFormat>On-screen Show (16:9)</PresentationFormat>
  <Paragraphs>21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Gotham Light</vt:lpstr>
      <vt:lpstr>Gotham Medium</vt:lpstr>
      <vt:lpstr>Office Theme</vt:lpstr>
      <vt:lpstr>fundraising innovation:  how a Canadian organization is leading the way</vt:lpstr>
      <vt:lpstr>PowerPoint Presentation</vt:lpstr>
      <vt:lpstr>Glenbow re-imagined (inside/out)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Eubanks</dc:creator>
  <cp:lastModifiedBy>Jolene Livingston</cp:lastModifiedBy>
  <cp:revision>7</cp:revision>
  <dcterms:created xsi:type="dcterms:W3CDTF">2023-01-17T15:31:17Z</dcterms:created>
  <dcterms:modified xsi:type="dcterms:W3CDTF">2023-03-24T23:18:12Z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0x0101006F27B4EB8C93154F98C8E90834F41219</vt:lpwstr>
  </property>
</Properties>
</file>