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61" r:id="rId2"/>
    <p:sldId id="262" r:id="rId3"/>
    <p:sldId id="263" r:id="rId4"/>
    <p:sldId id="264" r:id="rId5"/>
    <p:sldId id="278" r:id="rId6"/>
    <p:sldId id="279" r:id="rId7"/>
    <p:sldId id="276" r:id="rId8"/>
    <p:sldId id="265" r:id="rId9"/>
    <p:sldId id="266" r:id="rId10"/>
    <p:sldId id="267" r:id="rId11"/>
    <p:sldId id="268" r:id="rId12"/>
    <p:sldId id="269" r:id="rId13"/>
    <p:sldId id="270" r:id="rId14"/>
    <p:sldId id="271" r:id="rId15"/>
    <p:sldId id="272" r:id="rId16"/>
    <p:sldId id="273" r:id="rId17"/>
    <p:sldId id="274" r:id="rId18"/>
    <p:sldId id="275"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A98"/>
    <a:srgbClr val="FEC51D"/>
    <a:srgbClr val="659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1FA6CE-3760-4F3F-AA9F-F66AA95A2177}" v="23" dt="2023-03-29T18:54:45.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94"/>
  </p:normalViewPr>
  <p:slideViewPr>
    <p:cSldViewPr snapToGrid="0" snapToObjects="1">
      <p:cViewPr varScale="1">
        <p:scale>
          <a:sx n="104" d="100"/>
          <a:sy n="104" d="100"/>
        </p:scale>
        <p:origin x="720"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Huebler" userId="1d06d43f-3ba9-4e1a-b099-2b8a352daa25" providerId="ADAL" clId="{9B1FA6CE-3760-4F3F-AA9F-F66AA95A2177}"/>
    <pc:docChg chg="undo custSel addSld delSld modSld sldOrd">
      <pc:chgData name="John Huebler" userId="1d06d43f-3ba9-4e1a-b099-2b8a352daa25" providerId="ADAL" clId="{9B1FA6CE-3760-4F3F-AA9F-F66AA95A2177}" dt="2023-04-06T14:35:30.750" v="524" actId="20577"/>
      <pc:docMkLst>
        <pc:docMk/>
      </pc:docMkLst>
      <pc:sldChg chg="modSp mod">
        <pc:chgData name="John Huebler" userId="1d06d43f-3ba9-4e1a-b099-2b8a352daa25" providerId="ADAL" clId="{9B1FA6CE-3760-4F3F-AA9F-F66AA95A2177}" dt="2023-03-29T18:54:17.071" v="461" actId="14100"/>
        <pc:sldMkLst>
          <pc:docMk/>
          <pc:sldMk cId="3644740483" sldId="261"/>
        </pc:sldMkLst>
        <pc:spChg chg="mod">
          <ac:chgData name="John Huebler" userId="1d06d43f-3ba9-4e1a-b099-2b8a352daa25" providerId="ADAL" clId="{9B1FA6CE-3760-4F3F-AA9F-F66AA95A2177}" dt="2023-03-29T18:54:04.987" v="458" actId="14100"/>
          <ac:spMkLst>
            <pc:docMk/>
            <pc:sldMk cId="3644740483" sldId="261"/>
            <ac:spMk id="2" creationId="{A869076B-3ADE-473F-9C14-CE8844864083}"/>
          </ac:spMkLst>
        </pc:spChg>
        <pc:spChg chg="mod">
          <ac:chgData name="John Huebler" userId="1d06d43f-3ba9-4e1a-b099-2b8a352daa25" providerId="ADAL" clId="{9B1FA6CE-3760-4F3F-AA9F-F66AA95A2177}" dt="2023-03-29T18:54:09.422" v="459" actId="1076"/>
          <ac:spMkLst>
            <pc:docMk/>
            <pc:sldMk cId="3644740483" sldId="261"/>
            <ac:spMk id="5" creationId="{2194B0DF-9209-9B0D-6BB4-89C9AD440120}"/>
          </ac:spMkLst>
        </pc:spChg>
        <pc:picChg chg="mod">
          <ac:chgData name="John Huebler" userId="1d06d43f-3ba9-4e1a-b099-2b8a352daa25" providerId="ADAL" clId="{9B1FA6CE-3760-4F3F-AA9F-F66AA95A2177}" dt="2023-03-29T18:54:17.071" v="461" actId="14100"/>
          <ac:picMkLst>
            <pc:docMk/>
            <pc:sldMk cId="3644740483" sldId="261"/>
            <ac:picMk id="1026" creationId="{99CC0E9F-0861-86BA-544A-3D0581B97A70}"/>
          </ac:picMkLst>
        </pc:picChg>
      </pc:sldChg>
      <pc:sldChg chg="addSp delSp modSp mod">
        <pc:chgData name="John Huebler" userId="1d06d43f-3ba9-4e1a-b099-2b8a352daa25" providerId="ADAL" clId="{9B1FA6CE-3760-4F3F-AA9F-F66AA95A2177}" dt="2023-03-29T19:07:25.823" v="474" actId="1076"/>
        <pc:sldMkLst>
          <pc:docMk/>
          <pc:sldMk cId="2332544173" sldId="262"/>
        </pc:sldMkLst>
        <pc:spChg chg="mod">
          <ac:chgData name="John Huebler" userId="1d06d43f-3ba9-4e1a-b099-2b8a352daa25" providerId="ADAL" clId="{9B1FA6CE-3760-4F3F-AA9F-F66AA95A2177}" dt="2023-03-29T18:51:41.298" v="405" actId="14100"/>
          <ac:spMkLst>
            <pc:docMk/>
            <pc:sldMk cId="2332544173" sldId="262"/>
            <ac:spMk id="2" creationId="{26FA186B-CD3B-4CA9-83AC-02EF1EB35341}"/>
          </ac:spMkLst>
        </pc:spChg>
        <pc:spChg chg="del">
          <ac:chgData name="John Huebler" userId="1d06d43f-3ba9-4e1a-b099-2b8a352daa25" providerId="ADAL" clId="{9B1FA6CE-3760-4F3F-AA9F-F66AA95A2177}" dt="2023-03-29T16:45:42.030" v="8"/>
          <ac:spMkLst>
            <pc:docMk/>
            <pc:sldMk cId="2332544173" sldId="262"/>
            <ac:spMk id="3" creationId="{122C2829-27DB-44FC-92F5-5D61BBD863B7}"/>
          </ac:spMkLst>
        </pc:spChg>
        <pc:spChg chg="add mod">
          <ac:chgData name="John Huebler" userId="1d06d43f-3ba9-4e1a-b099-2b8a352daa25" providerId="ADAL" clId="{9B1FA6CE-3760-4F3F-AA9F-F66AA95A2177}" dt="2023-03-29T18:35:07.886" v="331" actId="20577"/>
          <ac:spMkLst>
            <pc:docMk/>
            <pc:sldMk cId="2332544173" sldId="262"/>
            <ac:spMk id="4" creationId="{F79C4C08-966D-244B-B3AC-900638D70EAC}"/>
          </ac:spMkLst>
        </pc:spChg>
        <pc:spChg chg="add mod">
          <ac:chgData name="John Huebler" userId="1d06d43f-3ba9-4e1a-b099-2b8a352daa25" providerId="ADAL" clId="{9B1FA6CE-3760-4F3F-AA9F-F66AA95A2177}" dt="2023-03-29T18:34:44.606" v="323" actId="113"/>
          <ac:spMkLst>
            <pc:docMk/>
            <pc:sldMk cId="2332544173" sldId="262"/>
            <ac:spMk id="10" creationId="{45DBA46C-D1D6-5FEB-A6CC-30F99760C3A4}"/>
          </ac:spMkLst>
        </pc:spChg>
        <pc:picChg chg="add mod">
          <ac:chgData name="John Huebler" userId="1d06d43f-3ba9-4e1a-b099-2b8a352daa25" providerId="ADAL" clId="{9B1FA6CE-3760-4F3F-AA9F-F66AA95A2177}" dt="2023-03-29T19:07:25.823" v="474" actId="1076"/>
          <ac:picMkLst>
            <pc:docMk/>
            <pc:sldMk cId="2332544173" sldId="262"/>
            <ac:picMk id="5" creationId="{0F28B3A9-92EF-E86E-7549-86C4B0FC5E88}"/>
          </ac:picMkLst>
        </pc:picChg>
        <pc:picChg chg="add mod">
          <ac:chgData name="John Huebler" userId="1d06d43f-3ba9-4e1a-b099-2b8a352daa25" providerId="ADAL" clId="{9B1FA6CE-3760-4F3F-AA9F-F66AA95A2177}" dt="2023-03-29T18:13:14.184" v="181" actId="1076"/>
          <ac:picMkLst>
            <pc:docMk/>
            <pc:sldMk cId="2332544173" sldId="262"/>
            <ac:picMk id="7" creationId="{5C537003-0089-E58D-54CA-C2C863E0744A}"/>
          </ac:picMkLst>
        </pc:picChg>
        <pc:picChg chg="add mod">
          <ac:chgData name="John Huebler" userId="1d06d43f-3ba9-4e1a-b099-2b8a352daa25" providerId="ADAL" clId="{9B1FA6CE-3760-4F3F-AA9F-F66AA95A2177}" dt="2023-03-29T18:12:02.735" v="174" actId="1076"/>
          <ac:picMkLst>
            <pc:docMk/>
            <pc:sldMk cId="2332544173" sldId="262"/>
            <ac:picMk id="9" creationId="{A08D9F59-78D4-5A48-712A-9608421E2494}"/>
          </ac:picMkLst>
        </pc:picChg>
        <pc:picChg chg="add mod">
          <ac:chgData name="John Huebler" userId="1d06d43f-3ba9-4e1a-b099-2b8a352daa25" providerId="ADAL" clId="{9B1FA6CE-3760-4F3F-AA9F-F66AA95A2177}" dt="2023-03-29T18:12:07.554" v="175" actId="1076"/>
          <ac:picMkLst>
            <pc:docMk/>
            <pc:sldMk cId="2332544173" sldId="262"/>
            <ac:picMk id="12" creationId="{7583E923-7D8E-6A35-8787-D2DD58F84C5C}"/>
          </ac:picMkLst>
        </pc:picChg>
        <pc:picChg chg="add del mod">
          <ac:chgData name="John Huebler" userId="1d06d43f-3ba9-4e1a-b099-2b8a352daa25" providerId="ADAL" clId="{9B1FA6CE-3760-4F3F-AA9F-F66AA95A2177}" dt="2023-03-29T16:45:54.454" v="10" actId="478"/>
          <ac:picMkLst>
            <pc:docMk/>
            <pc:sldMk cId="2332544173" sldId="262"/>
            <ac:picMk id="1026" creationId="{DF0B3AFC-1CF5-9585-59F9-7021141E812C}"/>
          </ac:picMkLst>
        </pc:picChg>
      </pc:sldChg>
      <pc:sldChg chg="addSp modSp new mod">
        <pc:chgData name="John Huebler" userId="1d06d43f-3ba9-4e1a-b099-2b8a352daa25" providerId="ADAL" clId="{9B1FA6CE-3760-4F3F-AA9F-F66AA95A2177}" dt="2023-04-06T14:35:30.750" v="524" actId="20577"/>
        <pc:sldMkLst>
          <pc:docMk/>
          <pc:sldMk cId="913895256" sldId="263"/>
        </pc:sldMkLst>
        <pc:spChg chg="add mod">
          <ac:chgData name="John Huebler" userId="1d06d43f-3ba9-4e1a-b099-2b8a352daa25" providerId="ADAL" clId="{9B1FA6CE-3760-4F3F-AA9F-F66AA95A2177}" dt="2023-04-06T14:35:30.750" v="524" actId="20577"/>
          <ac:spMkLst>
            <pc:docMk/>
            <pc:sldMk cId="913895256" sldId="263"/>
            <ac:spMk id="4" creationId="{9CAC36BA-8F7C-8FCD-8E97-CF40178FE3B5}"/>
          </ac:spMkLst>
        </pc:spChg>
        <pc:picChg chg="add mod">
          <ac:chgData name="John Huebler" userId="1d06d43f-3ba9-4e1a-b099-2b8a352daa25" providerId="ADAL" clId="{9B1FA6CE-3760-4F3F-AA9F-F66AA95A2177}" dt="2023-03-29T18:22:09.933" v="220" actId="1076"/>
          <ac:picMkLst>
            <pc:docMk/>
            <pc:sldMk cId="913895256" sldId="263"/>
            <ac:picMk id="3" creationId="{68CAEF6F-CB17-92D4-5E70-3030065F4503}"/>
          </ac:picMkLst>
        </pc:picChg>
      </pc:sldChg>
      <pc:sldChg chg="new del">
        <pc:chgData name="John Huebler" userId="1d06d43f-3ba9-4e1a-b099-2b8a352daa25" providerId="ADAL" clId="{9B1FA6CE-3760-4F3F-AA9F-F66AA95A2177}" dt="2023-03-29T18:14:17.820" v="185" actId="2696"/>
        <pc:sldMkLst>
          <pc:docMk/>
          <pc:sldMk cId="985477992" sldId="263"/>
        </pc:sldMkLst>
      </pc:sldChg>
      <pc:sldChg chg="new del">
        <pc:chgData name="John Huebler" userId="1d06d43f-3ba9-4e1a-b099-2b8a352daa25" providerId="ADAL" clId="{9B1FA6CE-3760-4F3F-AA9F-F66AA95A2177}" dt="2023-03-29T18:14:28.031" v="187" actId="2696"/>
        <pc:sldMkLst>
          <pc:docMk/>
          <pc:sldMk cId="3487428613" sldId="263"/>
        </pc:sldMkLst>
      </pc:sldChg>
      <pc:sldChg chg="addSp modSp new mod">
        <pc:chgData name="John Huebler" userId="1d06d43f-3ba9-4e1a-b099-2b8a352daa25" providerId="ADAL" clId="{9B1FA6CE-3760-4F3F-AA9F-F66AA95A2177}" dt="2023-03-29T19:13:10.757" v="480" actId="20577"/>
        <pc:sldMkLst>
          <pc:docMk/>
          <pc:sldMk cId="2505212359" sldId="264"/>
        </pc:sldMkLst>
        <pc:spChg chg="add mod">
          <ac:chgData name="John Huebler" userId="1d06d43f-3ba9-4e1a-b099-2b8a352daa25" providerId="ADAL" clId="{9B1FA6CE-3760-4F3F-AA9F-F66AA95A2177}" dt="2023-03-29T18:44:24.809" v="396" actId="20577"/>
          <ac:spMkLst>
            <pc:docMk/>
            <pc:sldMk cId="2505212359" sldId="264"/>
            <ac:spMk id="10" creationId="{B13C47E2-4212-68EB-74ED-4AE5E5D41E10}"/>
          </ac:spMkLst>
        </pc:spChg>
        <pc:spChg chg="add mod">
          <ac:chgData name="John Huebler" userId="1d06d43f-3ba9-4e1a-b099-2b8a352daa25" providerId="ADAL" clId="{9B1FA6CE-3760-4F3F-AA9F-F66AA95A2177}" dt="2023-03-29T18:55:43.909" v="467" actId="14100"/>
          <ac:spMkLst>
            <pc:docMk/>
            <pc:sldMk cId="2505212359" sldId="264"/>
            <ac:spMk id="11" creationId="{B6112236-9F70-AB46-F8CB-04026C5DB003}"/>
          </ac:spMkLst>
        </pc:spChg>
        <pc:spChg chg="add mod">
          <ac:chgData name="John Huebler" userId="1d06d43f-3ba9-4e1a-b099-2b8a352daa25" providerId="ADAL" clId="{9B1FA6CE-3760-4F3F-AA9F-F66AA95A2177}" dt="2023-03-29T19:13:10.757" v="480" actId="20577"/>
          <ac:spMkLst>
            <pc:docMk/>
            <pc:sldMk cId="2505212359" sldId="264"/>
            <ac:spMk id="12" creationId="{47DA59D2-2E14-171C-9B50-66BEFACE0667}"/>
          </ac:spMkLst>
        </pc:spChg>
        <pc:spChg chg="add mod">
          <ac:chgData name="John Huebler" userId="1d06d43f-3ba9-4e1a-b099-2b8a352daa25" providerId="ADAL" clId="{9B1FA6CE-3760-4F3F-AA9F-F66AA95A2177}" dt="2023-03-29T18:49:25.634" v="401" actId="6549"/>
          <ac:spMkLst>
            <pc:docMk/>
            <pc:sldMk cId="2505212359" sldId="264"/>
            <ac:spMk id="13" creationId="{79463F27-85F5-DAA9-C0D3-0E39593D4D3F}"/>
          </ac:spMkLst>
        </pc:spChg>
        <pc:picChg chg="add mod">
          <ac:chgData name="John Huebler" userId="1d06d43f-3ba9-4e1a-b099-2b8a352daa25" providerId="ADAL" clId="{9B1FA6CE-3760-4F3F-AA9F-F66AA95A2177}" dt="2023-03-29T18:27:30.909" v="257" actId="1076"/>
          <ac:picMkLst>
            <pc:docMk/>
            <pc:sldMk cId="2505212359" sldId="264"/>
            <ac:picMk id="3" creationId="{87D99C93-CA14-3007-19D4-BA2606D37226}"/>
          </ac:picMkLst>
        </pc:picChg>
        <pc:picChg chg="add mod">
          <ac:chgData name="John Huebler" userId="1d06d43f-3ba9-4e1a-b099-2b8a352daa25" providerId="ADAL" clId="{9B1FA6CE-3760-4F3F-AA9F-F66AA95A2177}" dt="2023-03-29T18:27:43.137" v="259" actId="1076"/>
          <ac:picMkLst>
            <pc:docMk/>
            <pc:sldMk cId="2505212359" sldId="264"/>
            <ac:picMk id="5" creationId="{B3314457-AAA6-84CA-B034-30325305E55A}"/>
          </ac:picMkLst>
        </pc:picChg>
        <pc:picChg chg="add mod">
          <ac:chgData name="John Huebler" userId="1d06d43f-3ba9-4e1a-b099-2b8a352daa25" providerId="ADAL" clId="{9B1FA6CE-3760-4F3F-AA9F-F66AA95A2177}" dt="2023-03-29T18:27:37.444" v="258" actId="1076"/>
          <ac:picMkLst>
            <pc:docMk/>
            <pc:sldMk cId="2505212359" sldId="264"/>
            <ac:picMk id="7" creationId="{7158896E-2AA6-6FAE-1FC5-3F128E29AE50}"/>
          </ac:picMkLst>
        </pc:picChg>
        <pc:picChg chg="add mod">
          <ac:chgData name="John Huebler" userId="1d06d43f-3ba9-4e1a-b099-2b8a352daa25" providerId="ADAL" clId="{9B1FA6CE-3760-4F3F-AA9F-F66AA95A2177}" dt="2023-03-29T18:27:25.677" v="256" actId="1076"/>
          <ac:picMkLst>
            <pc:docMk/>
            <pc:sldMk cId="2505212359" sldId="264"/>
            <ac:picMk id="9" creationId="{92AB3582-E772-6D93-3121-62FA1D6FC3A2}"/>
          </ac:picMkLst>
        </pc:picChg>
      </pc:sldChg>
      <pc:sldChg chg="add">
        <pc:chgData name="John Huebler" userId="1d06d43f-3ba9-4e1a-b099-2b8a352daa25" providerId="ADAL" clId="{9B1FA6CE-3760-4F3F-AA9F-F66AA95A2177}" dt="2023-04-05T22:44:26.371" v="482"/>
        <pc:sldMkLst>
          <pc:docMk/>
          <pc:sldMk cId="1902391957" sldId="265"/>
        </pc:sldMkLst>
      </pc:sldChg>
      <pc:sldChg chg="add">
        <pc:chgData name="John Huebler" userId="1d06d43f-3ba9-4e1a-b099-2b8a352daa25" providerId="ADAL" clId="{9B1FA6CE-3760-4F3F-AA9F-F66AA95A2177}" dt="2023-04-05T22:44:26.402" v="484"/>
        <pc:sldMkLst>
          <pc:docMk/>
          <pc:sldMk cId="51807356" sldId="266"/>
        </pc:sldMkLst>
      </pc:sldChg>
      <pc:sldChg chg="add">
        <pc:chgData name="John Huebler" userId="1d06d43f-3ba9-4e1a-b099-2b8a352daa25" providerId="ADAL" clId="{9B1FA6CE-3760-4F3F-AA9F-F66AA95A2177}" dt="2023-04-05T22:44:26.431" v="486"/>
        <pc:sldMkLst>
          <pc:docMk/>
          <pc:sldMk cId="887555837" sldId="267"/>
        </pc:sldMkLst>
      </pc:sldChg>
      <pc:sldChg chg="add">
        <pc:chgData name="John Huebler" userId="1d06d43f-3ba9-4e1a-b099-2b8a352daa25" providerId="ADAL" clId="{9B1FA6CE-3760-4F3F-AA9F-F66AA95A2177}" dt="2023-04-05T22:44:26.459" v="488"/>
        <pc:sldMkLst>
          <pc:docMk/>
          <pc:sldMk cId="3597393416" sldId="268"/>
        </pc:sldMkLst>
      </pc:sldChg>
      <pc:sldChg chg="add">
        <pc:chgData name="John Huebler" userId="1d06d43f-3ba9-4e1a-b099-2b8a352daa25" providerId="ADAL" clId="{9B1FA6CE-3760-4F3F-AA9F-F66AA95A2177}" dt="2023-04-05T22:44:26.487" v="490"/>
        <pc:sldMkLst>
          <pc:docMk/>
          <pc:sldMk cId="790996898" sldId="269"/>
        </pc:sldMkLst>
      </pc:sldChg>
      <pc:sldChg chg="add">
        <pc:chgData name="John Huebler" userId="1d06d43f-3ba9-4e1a-b099-2b8a352daa25" providerId="ADAL" clId="{9B1FA6CE-3760-4F3F-AA9F-F66AA95A2177}" dt="2023-04-05T22:44:26.518" v="492"/>
        <pc:sldMkLst>
          <pc:docMk/>
          <pc:sldMk cId="1261080277" sldId="270"/>
        </pc:sldMkLst>
      </pc:sldChg>
      <pc:sldChg chg="add">
        <pc:chgData name="John Huebler" userId="1d06d43f-3ba9-4e1a-b099-2b8a352daa25" providerId="ADAL" clId="{9B1FA6CE-3760-4F3F-AA9F-F66AA95A2177}" dt="2023-04-05T22:44:26.549" v="494"/>
        <pc:sldMkLst>
          <pc:docMk/>
          <pc:sldMk cId="3739678476" sldId="271"/>
        </pc:sldMkLst>
      </pc:sldChg>
      <pc:sldChg chg="add">
        <pc:chgData name="John Huebler" userId="1d06d43f-3ba9-4e1a-b099-2b8a352daa25" providerId="ADAL" clId="{9B1FA6CE-3760-4F3F-AA9F-F66AA95A2177}" dt="2023-04-05T22:44:26.576" v="496"/>
        <pc:sldMkLst>
          <pc:docMk/>
          <pc:sldMk cId="1185668086" sldId="272"/>
        </pc:sldMkLst>
      </pc:sldChg>
      <pc:sldChg chg="add">
        <pc:chgData name="John Huebler" userId="1d06d43f-3ba9-4e1a-b099-2b8a352daa25" providerId="ADAL" clId="{9B1FA6CE-3760-4F3F-AA9F-F66AA95A2177}" dt="2023-04-05T22:44:26.605" v="498"/>
        <pc:sldMkLst>
          <pc:docMk/>
          <pc:sldMk cId="332991782" sldId="273"/>
        </pc:sldMkLst>
      </pc:sldChg>
      <pc:sldChg chg="add">
        <pc:chgData name="John Huebler" userId="1d06d43f-3ba9-4e1a-b099-2b8a352daa25" providerId="ADAL" clId="{9B1FA6CE-3760-4F3F-AA9F-F66AA95A2177}" dt="2023-04-05T22:44:26.634" v="500"/>
        <pc:sldMkLst>
          <pc:docMk/>
          <pc:sldMk cId="2685145235" sldId="274"/>
        </pc:sldMkLst>
      </pc:sldChg>
      <pc:sldChg chg="add">
        <pc:chgData name="John Huebler" userId="1d06d43f-3ba9-4e1a-b099-2b8a352daa25" providerId="ADAL" clId="{9B1FA6CE-3760-4F3F-AA9F-F66AA95A2177}" dt="2023-04-05T22:44:26.661" v="502"/>
        <pc:sldMkLst>
          <pc:docMk/>
          <pc:sldMk cId="3500751634" sldId="275"/>
        </pc:sldMkLst>
      </pc:sldChg>
      <pc:sldChg chg="add ord">
        <pc:chgData name="John Huebler" userId="1d06d43f-3ba9-4e1a-b099-2b8a352daa25" providerId="ADAL" clId="{9B1FA6CE-3760-4F3F-AA9F-F66AA95A2177}" dt="2023-04-05T22:48:40.120" v="517"/>
        <pc:sldMkLst>
          <pc:docMk/>
          <pc:sldMk cId="2460006897" sldId="276"/>
        </pc:sldMkLst>
      </pc:sldChg>
      <pc:sldChg chg="add del">
        <pc:chgData name="John Huebler" userId="1d06d43f-3ba9-4e1a-b099-2b8a352daa25" providerId="ADAL" clId="{9B1FA6CE-3760-4F3F-AA9F-F66AA95A2177}" dt="2023-04-05T22:48:07.142" v="515" actId="47"/>
        <pc:sldMkLst>
          <pc:docMk/>
          <pc:sldMk cId="4058506102" sldId="277"/>
        </pc:sldMkLst>
      </pc:sldChg>
      <pc:sldChg chg="add ord">
        <pc:chgData name="John Huebler" userId="1d06d43f-3ba9-4e1a-b099-2b8a352daa25" providerId="ADAL" clId="{9B1FA6CE-3760-4F3F-AA9F-F66AA95A2177}" dt="2023-04-05T22:47:28.804" v="512"/>
        <pc:sldMkLst>
          <pc:docMk/>
          <pc:sldMk cId="211389679" sldId="278"/>
        </pc:sldMkLst>
      </pc:sldChg>
      <pc:sldChg chg="add ord">
        <pc:chgData name="John Huebler" userId="1d06d43f-3ba9-4e1a-b099-2b8a352daa25" providerId="ADAL" clId="{9B1FA6CE-3760-4F3F-AA9F-F66AA95A2177}" dt="2023-04-05T22:47:36.703" v="514"/>
        <pc:sldMkLst>
          <pc:docMk/>
          <pc:sldMk cId="3053123521" sldId="279"/>
        </pc:sldMkLst>
      </pc:sldChg>
      <pc:sldMasterChg chg="addSldLayout">
        <pc:chgData name="John Huebler" userId="1d06d43f-3ba9-4e1a-b099-2b8a352daa25" providerId="ADAL" clId="{9B1FA6CE-3760-4F3F-AA9F-F66AA95A2177}" dt="2023-04-05T22:44:26.371" v="481" actId="27028"/>
        <pc:sldMasterMkLst>
          <pc:docMk/>
          <pc:sldMasterMk cId="2028186460" sldId="2147483660"/>
        </pc:sldMasterMkLst>
        <pc:sldLayoutChg chg="add">
          <pc:chgData name="John Huebler" userId="1d06d43f-3ba9-4e1a-b099-2b8a352daa25" providerId="ADAL" clId="{9B1FA6CE-3760-4F3F-AA9F-F66AA95A2177}" dt="2023-04-05T22:44:26.371" v="481" actId="27028"/>
          <pc:sldLayoutMkLst>
            <pc:docMk/>
            <pc:sldMasterMk cId="2028186460" sldId="2147483660"/>
            <pc:sldLayoutMk cId="2045588449"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5F839-4AEB-4152-9A92-26F7CD2AA57C}" type="datetimeFigureOut">
              <a:rPr lang="en-US" smtClean="0"/>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5E567-6481-4385-8786-9B77B5C08A02}" type="slidenum">
              <a:rPr lang="en-US" smtClean="0"/>
              <a:t>‹#›</a:t>
            </a:fld>
            <a:endParaRPr lang="en-US"/>
          </a:p>
        </p:txBody>
      </p:sp>
    </p:spTree>
    <p:extLst>
      <p:ext uri="{BB962C8B-B14F-4D97-AF65-F5344CB8AC3E}">
        <p14:creationId xmlns:p14="http://schemas.microsoft.com/office/powerpoint/2010/main" val="640572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1e61ee270b_0_811: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8" name="Google Shape;188;g21e61ee270b_0_811:notes"/>
          <p:cNvSpPr txBox="1">
            <a:spLocks noGrp="1"/>
          </p:cNvSpPr>
          <p:nvPr>
            <p:ph type="body" idx="1"/>
          </p:nvPr>
        </p:nvSpPr>
        <p:spPr>
          <a:xfrm>
            <a:off x="777875" y="4776787"/>
            <a:ext cx="6216600" cy="4526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1300"/>
              <a:t>Your goals should include the voices of those most directly impacted by your work, in a way that gives them agency and influence.  For example, when I was able to give large gifts due to the windfall of the home sale, I looked for organizations that were run by POC as well as serving POC. I considered the percentage of Board members who looked like the people the organization served, and I considered how the organization treated their clients and primary change agents in reaching the organization’s mission.</a:t>
            </a:r>
            <a:endParaRPr sz="1300"/>
          </a:p>
        </p:txBody>
      </p:sp>
      <p:sp>
        <p:nvSpPr>
          <p:cNvPr id="189" name="Google Shape;189;g21e61ee270b_0_811:notes"/>
          <p:cNvSpPr txBox="1">
            <a:spLocks noGrp="1"/>
          </p:cNvSpPr>
          <p:nvPr>
            <p:ph type="sldNum" idx="12"/>
          </p:nvPr>
        </p:nvSpPr>
        <p:spPr>
          <a:xfrm>
            <a:off x="4398962" y="9555162"/>
            <a:ext cx="3373500" cy="5031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1400"/>
              <a:buFont typeface="Times New Roman"/>
              <a:buNone/>
            </a:pPr>
            <a:fld id="{00000000-1234-1234-1234-123412341234}" type="slidenum">
              <a:rPr lang="en-US"/>
              <a:t>6</a:t>
            </a:fld>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1e61ee270b_0_404: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21e61ee270b_0_404:notes"/>
          <p:cNvSpPr txBox="1">
            <a:spLocks noGrp="1"/>
          </p:cNvSpPr>
          <p:nvPr>
            <p:ph type="body" idx="1"/>
          </p:nvPr>
        </p:nvSpPr>
        <p:spPr>
          <a:xfrm>
            <a:off x="777240" y="4777747"/>
            <a:ext cx="6218100" cy="4526100"/>
          </a:xfrm>
          <a:prstGeom prst="rect">
            <a:avLst/>
          </a:prstGeom>
          <a:noFill/>
          <a:ln>
            <a:noFill/>
          </a:ln>
        </p:spPr>
        <p:txBody>
          <a:bodyPr spcFirstLastPara="1" wrap="square" lIns="100825" tIns="50400" rIns="100825" bIns="50400" anchor="t" anchorCtr="0">
            <a:noAutofit/>
          </a:bodyPr>
          <a:lstStyle/>
          <a:p>
            <a:pPr marL="0" lvl="0" indent="0" algn="l" rtl="0">
              <a:lnSpc>
                <a:spcPct val="100000"/>
              </a:lnSpc>
              <a:spcBef>
                <a:spcPts val="0"/>
              </a:spcBef>
              <a:spcAft>
                <a:spcPts val="0"/>
              </a:spcAft>
              <a:buSzPts val="1500"/>
              <a:buNone/>
            </a:pPr>
            <a:endParaRPr sz="1700"/>
          </a:p>
        </p:txBody>
      </p:sp>
      <p:sp>
        <p:nvSpPr>
          <p:cNvPr id="196" name="Google Shape;196;g21e61ee270b_0_404:notes"/>
          <p:cNvSpPr txBox="1">
            <a:spLocks noGrp="1"/>
          </p:cNvSpPr>
          <p:nvPr>
            <p:ph type="sldNum" idx="12"/>
          </p:nvPr>
        </p:nvSpPr>
        <p:spPr>
          <a:xfrm>
            <a:off x="4402561" y="9553748"/>
            <a:ext cx="3368100" cy="502800"/>
          </a:xfrm>
          <a:prstGeom prst="rect">
            <a:avLst/>
          </a:prstGeom>
          <a:noFill/>
          <a:ln>
            <a:noFill/>
          </a:ln>
        </p:spPr>
        <p:txBody>
          <a:bodyPr spcFirstLastPara="1" wrap="square" lIns="100825" tIns="50400" rIns="100825" bIns="50400" anchor="b" anchorCtr="0">
            <a:noAutofit/>
          </a:bodyPr>
          <a:lstStyle/>
          <a:p>
            <a:pPr marL="0" lvl="0" indent="0" algn="r" rtl="0">
              <a:lnSpc>
                <a:spcPct val="100000"/>
              </a:lnSpc>
              <a:spcBef>
                <a:spcPts val="0"/>
              </a:spcBef>
              <a:spcAft>
                <a:spcPts val="0"/>
              </a:spcAft>
              <a:buSzPts val="1500"/>
              <a:buNone/>
            </a:pPr>
            <a:fld id="{00000000-1234-1234-1234-123412341234}" type="slidenum">
              <a:rPr lang="en-US"/>
              <a:t>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1e927047bb_1_75: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21e927047bb_1_75:notes"/>
          <p:cNvSpPr txBox="1">
            <a:spLocks noGrp="1"/>
          </p:cNvSpPr>
          <p:nvPr>
            <p:ph type="body" idx="1"/>
          </p:nvPr>
        </p:nvSpPr>
        <p:spPr>
          <a:xfrm>
            <a:off x="777240" y="4777747"/>
            <a:ext cx="6218100" cy="4526100"/>
          </a:xfrm>
          <a:prstGeom prst="rect">
            <a:avLst/>
          </a:prstGeom>
          <a:noFill/>
          <a:ln>
            <a:noFill/>
          </a:ln>
        </p:spPr>
        <p:txBody>
          <a:bodyPr spcFirstLastPara="1" wrap="square" lIns="100825" tIns="50400" rIns="100825" bIns="50400" anchor="t" anchorCtr="0">
            <a:noAutofit/>
          </a:bodyPr>
          <a:lstStyle/>
          <a:p>
            <a:pPr marL="0" lvl="0" indent="0" algn="l" rtl="0">
              <a:lnSpc>
                <a:spcPct val="100000"/>
              </a:lnSpc>
              <a:spcBef>
                <a:spcPts val="0"/>
              </a:spcBef>
              <a:spcAft>
                <a:spcPts val="0"/>
              </a:spcAft>
              <a:buSzPts val="1500"/>
              <a:buNone/>
            </a:pPr>
            <a:endParaRPr sz="1700"/>
          </a:p>
        </p:txBody>
      </p:sp>
      <p:sp>
        <p:nvSpPr>
          <p:cNvPr id="205" name="Google Shape;205;g21e927047bb_1_75:notes"/>
          <p:cNvSpPr txBox="1">
            <a:spLocks noGrp="1"/>
          </p:cNvSpPr>
          <p:nvPr>
            <p:ph type="sldNum" idx="12"/>
          </p:nvPr>
        </p:nvSpPr>
        <p:spPr>
          <a:xfrm>
            <a:off x="4402561" y="9553748"/>
            <a:ext cx="3368100" cy="502800"/>
          </a:xfrm>
          <a:prstGeom prst="rect">
            <a:avLst/>
          </a:prstGeom>
          <a:noFill/>
          <a:ln>
            <a:noFill/>
          </a:ln>
        </p:spPr>
        <p:txBody>
          <a:bodyPr spcFirstLastPara="1" wrap="square" lIns="100825" tIns="50400" rIns="100825" bIns="50400" anchor="b" anchorCtr="0">
            <a:noAutofit/>
          </a:bodyPr>
          <a:lstStyle/>
          <a:p>
            <a:pPr marL="0" lvl="0" indent="0" algn="r" rtl="0">
              <a:lnSpc>
                <a:spcPct val="100000"/>
              </a:lnSpc>
              <a:spcBef>
                <a:spcPts val="0"/>
              </a:spcBef>
              <a:spcAft>
                <a:spcPts val="0"/>
              </a:spcAft>
              <a:buSzPts val="1500"/>
              <a:buNone/>
            </a:pPr>
            <a:fld id="{00000000-1234-1234-1234-123412341234}" type="slidenum">
              <a:rPr lang="en-US"/>
              <a:t>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1e927047bb_1_88: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21e927047bb_1_88:notes"/>
          <p:cNvSpPr txBox="1">
            <a:spLocks noGrp="1"/>
          </p:cNvSpPr>
          <p:nvPr>
            <p:ph type="body" idx="1"/>
          </p:nvPr>
        </p:nvSpPr>
        <p:spPr>
          <a:xfrm>
            <a:off x="777240" y="4777747"/>
            <a:ext cx="6218100" cy="4526100"/>
          </a:xfrm>
          <a:prstGeom prst="rect">
            <a:avLst/>
          </a:prstGeom>
          <a:noFill/>
          <a:ln>
            <a:noFill/>
          </a:ln>
        </p:spPr>
        <p:txBody>
          <a:bodyPr spcFirstLastPara="1" wrap="square" lIns="100825" tIns="50400" rIns="100825" bIns="50400" anchor="t" anchorCtr="0">
            <a:noAutofit/>
          </a:bodyPr>
          <a:lstStyle/>
          <a:p>
            <a:pPr marL="0" lvl="0" indent="0" algn="l" rtl="0">
              <a:lnSpc>
                <a:spcPct val="100000"/>
              </a:lnSpc>
              <a:spcBef>
                <a:spcPts val="0"/>
              </a:spcBef>
              <a:spcAft>
                <a:spcPts val="0"/>
              </a:spcAft>
              <a:buSzPts val="1500"/>
              <a:buNone/>
            </a:pPr>
            <a:endParaRPr sz="1700"/>
          </a:p>
        </p:txBody>
      </p:sp>
      <p:sp>
        <p:nvSpPr>
          <p:cNvPr id="214" name="Google Shape;214;g21e927047bb_1_88:notes"/>
          <p:cNvSpPr txBox="1">
            <a:spLocks noGrp="1"/>
          </p:cNvSpPr>
          <p:nvPr>
            <p:ph type="sldNum" idx="12"/>
          </p:nvPr>
        </p:nvSpPr>
        <p:spPr>
          <a:xfrm>
            <a:off x="4402561" y="9553748"/>
            <a:ext cx="3368100" cy="502800"/>
          </a:xfrm>
          <a:prstGeom prst="rect">
            <a:avLst/>
          </a:prstGeom>
          <a:noFill/>
          <a:ln>
            <a:noFill/>
          </a:ln>
        </p:spPr>
        <p:txBody>
          <a:bodyPr spcFirstLastPara="1" wrap="square" lIns="100825" tIns="50400" rIns="100825" bIns="50400" anchor="b" anchorCtr="0">
            <a:noAutofit/>
          </a:bodyPr>
          <a:lstStyle/>
          <a:p>
            <a:pPr marL="0" lvl="0" indent="0" algn="r" rtl="0">
              <a:lnSpc>
                <a:spcPct val="100000"/>
              </a:lnSpc>
              <a:spcBef>
                <a:spcPts val="0"/>
              </a:spcBef>
              <a:spcAft>
                <a:spcPts val="0"/>
              </a:spcAft>
              <a:buSzPts val="15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 Content">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101"/>
        <p:cNvGrpSpPr/>
        <p:nvPr/>
      </p:nvGrpSpPr>
      <p:grpSpPr>
        <a:xfrm>
          <a:off x="0" y="0"/>
          <a:ext cx="0" cy="0"/>
          <a:chOff x="0" y="0"/>
          <a:chExt cx="0" cy="0"/>
        </a:xfrm>
      </p:grpSpPr>
      <p:sp>
        <p:nvSpPr>
          <p:cNvPr id="102" name="Google Shape;102;g21e61ee270b_0_327"/>
          <p:cNvSpPr txBox="1">
            <a:spLocks noGrp="1"/>
          </p:cNvSpPr>
          <p:nvPr>
            <p:ph type="body" idx="1"/>
          </p:nvPr>
        </p:nvSpPr>
        <p:spPr>
          <a:xfrm>
            <a:off x="457200" y="1110996"/>
            <a:ext cx="4038622" cy="3394652"/>
          </a:xfrm>
          <a:prstGeom prst="rect">
            <a:avLst/>
          </a:prstGeom>
          <a:noFill/>
          <a:ln>
            <a:noFill/>
          </a:ln>
        </p:spPr>
        <p:txBody>
          <a:bodyPr spcFirstLastPara="1" wrap="square" lIns="100775" tIns="50375" rIns="100775" bIns="50375" anchor="t" anchorCtr="0">
            <a:noAutofit/>
          </a:bodyPr>
          <a:lstStyle>
            <a:lvl1pPr marL="311079" lvl="0" indent="-246271" algn="l" rtl="0">
              <a:lnSpc>
                <a:spcPct val="115000"/>
              </a:lnSpc>
              <a:spcBef>
                <a:spcPts val="272"/>
              </a:spcBef>
              <a:spcAft>
                <a:spcPts val="0"/>
              </a:spcAft>
              <a:buSzPts val="2100"/>
              <a:buChar char="●"/>
              <a:defRPr sz="2109"/>
            </a:lvl1pPr>
            <a:lvl2pPr marL="622158" lvl="1" indent="-267873" algn="l" rtl="0">
              <a:lnSpc>
                <a:spcPct val="115000"/>
              </a:lnSpc>
              <a:spcBef>
                <a:spcPts val="272"/>
              </a:spcBef>
              <a:spcAft>
                <a:spcPts val="0"/>
              </a:spcAft>
              <a:buSzPts val="2600"/>
              <a:buChar char="○"/>
              <a:defRPr sz="1769"/>
            </a:lvl2pPr>
            <a:lvl3pPr marL="933237" lvl="2" indent="-250591" algn="l" rtl="0">
              <a:lnSpc>
                <a:spcPct val="115000"/>
              </a:lnSpc>
              <a:spcBef>
                <a:spcPts val="1225"/>
              </a:spcBef>
              <a:spcAft>
                <a:spcPts val="0"/>
              </a:spcAft>
              <a:buSzPts val="2200"/>
              <a:buChar char="■"/>
              <a:defRPr sz="1497"/>
            </a:lvl3pPr>
            <a:lvl4pPr marL="1244316" lvl="3" indent="-241950" algn="l" rtl="0">
              <a:lnSpc>
                <a:spcPct val="115000"/>
              </a:lnSpc>
              <a:spcBef>
                <a:spcPts val="1225"/>
              </a:spcBef>
              <a:spcAft>
                <a:spcPts val="0"/>
              </a:spcAft>
              <a:buSzPts val="2000"/>
              <a:buChar char="●"/>
              <a:defRPr sz="1361"/>
            </a:lvl4pPr>
            <a:lvl5pPr marL="1555394" lvl="4" indent="-241950" algn="l" rtl="0">
              <a:lnSpc>
                <a:spcPct val="115000"/>
              </a:lnSpc>
              <a:spcBef>
                <a:spcPts val="1225"/>
              </a:spcBef>
              <a:spcAft>
                <a:spcPts val="0"/>
              </a:spcAft>
              <a:buSzPts val="2000"/>
              <a:buChar char="○"/>
              <a:defRPr sz="1361"/>
            </a:lvl5pPr>
            <a:lvl6pPr marL="1866473" lvl="5" indent="-241950" algn="l" rtl="0">
              <a:lnSpc>
                <a:spcPct val="115000"/>
              </a:lnSpc>
              <a:spcBef>
                <a:spcPts val="1225"/>
              </a:spcBef>
              <a:spcAft>
                <a:spcPts val="0"/>
              </a:spcAft>
              <a:buSzPts val="2000"/>
              <a:buChar char="■"/>
              <a:defRPr/>
            </a:lvl6pPr>
            <a:lvl7pPr marL="2177552" lvl="6" indent="-241950" algn="l" rtl="0">
              <a:lnSpc>
                <a:spcPct val="115000"/>
              </a:lnSpc>
              <a:spcBef>
                <a:spcPts val="1225"/>
              </a:spcBef>
              <a:spcAft>
                <a:spcPts val="0"/>
              </a:spcAft>
              <a:buSzPts val="2000"/>
              <a:buChar char="●"/>
              <a:defRPr/>
            </a:lvl7pPr>
            <a:lvl8pPr marL="2488631" lvl="7" indent="-241950" algn="l" rtl="0">
              <a:lnSpc>
                <a:spcPct val="115000"/>
              </a:lnSpc>
              <a:spcBef>
                <a:spcPts val="1225"/>
              </a:spcBef>
              <a:spcAft>
                <a:spcPts val="0"/>
              </a:spcAft>
              <a:buSzPts val="2000"/>
              <a:buChar char="○"/>
              <a:defRPr/>
            </a:lvl8pPr>
            <a:lvl9pPr marL="2799710" lvl="8" indent="-241950" algn="l" rtl="0">
              <a:lnSpc>
                <a:spcPct val="115000"/>
              </a:lnSpc>
              <a:spcBef>
                <a:spcPts val="1225"/>
              </a:spcBef>
              <a:spcAft>
                <a:spcPts val="1225"/>
              </a:spcAft>
              <a:buSzPts val="2000"/>
              <a:buChar char="■"/>
              <a:defRPr/>
            </a:lvl9pPr>
          </a:lstStyle>
          <a:p>
            <a:endParaRPr/>
          </a:p>
        </p:txBody>
      </p:sp>
      <p:sp>
        <p:nvSpPr>
          <p:cNvPr id="103" name="Google Shape;103;g21e61ee270b_0_327"/>
          <p:cNvSpPr txBox="1">
            <a:spLocks noGrp="1"/>
          </p:cNvSpPr>
          <p:nvPr>
            <p:ph type="body" idx="2"/>
          </p:nvPr>
        </p:nvSpPr>
        <p:spPr>
          <a:xfrm>
            <a:off x="4648200" y="1110996"/>
            <a:ext cx="4038622" cy="3394652"/>
          </a:xfrm>
          <a:prstGeom prst="rect">
            <a:avLst/>
          </a:prstGeom>
          <a:noFill/>
          <a:ln>
            <a:noFill/>
          </a:ln>
        </p:spPr>
        <p:txBody>
          <a:bodyPr spcFirstLastPara="1" wrap="square" lIns="100775" tIns="50375" rIns="100775" bIns="50375" anchor="t" anchorCtr="0">
            <a:noAutofit/>
          </a:bodyPr>
          <a:lstStyle>
            <a:lvl1pPr marL="311079" lvl="0" indent="-246271" algn="l" rtl="0">
              <a:lnSpc>
                <a:spcPct val="115000"/>
              </a:lnSpc>
              <a:spcBef>
                <a:spcPts val="272"/>
              </a:spcBef>
              <a:spcAft>
                <a:spcPts val="0"/>
              </a:spcAft>
              <a:buSzPts val="2100"/>
              <a:buChar char="●"/>
              <a:defRPr sz="2109"/>
            </a:lvl1pPr>
            <a:lvl2pPr marL="622158" lvl="1" indent="-267873" algn="l" rtl="0">
              <a:lnSpc>
                <a:spcPct val="115000"/>
              </a:lnSpc>
              <a:spcBef>
                <a:spcPts val="272"/>
              </a:spcBef>
              <a:spcAft>
                <a:spcPts val="0"/>
              </a:spcAft>
              <a:buSzPts val="2600"/>
              <a:buChar char="○"/>
              <a:defRPr sz="1769"/>
            </a:lvl2pPr>
            <a:lvl3pPr marL="933237" lvl="2" indent="-250591" algn="l" rtl="0">
              <a:lnSpc>
                <a:spcPct val="115000"/>
              </a:lnSpc>
              <a:spcBef>
                <a:spcPts val="1225"/>
              </a:spcBef>
              <a:spcAft>
                <a:spcPts val="0"/>
              </a:spcAft>
              <a:buSzPts val="2200"/>
              <a:buChar char="■"/>
              <a:defRPr sz="1497"/>
            </a:lvl3pPr>
            <a:lvl4pPr marL="1244316" lvl="3" indent="-241950" algn="l" rtl="0">
              <a:lnSpc>
                <a:spcPct val="115000"/>
              </a:lnSpc>
              <a:spcBef>
                <a:spcPts val="1225"/>
              </a:spcBef>
              <a:spcAft>
                <a:spcPts val="0"/>
              </a:spcAft>
              <a:buSzPts val="2000"/>
              <a:buChar char="●"/>
              <a:defRPr sz="1361"/>
            </a:lvl4pPr>
            <a:lvl5pPr marL="1555394" lvl="4" indent="-241950" algn="l" rtl="0">
              <a:lnSpc>
                <a:spcPct val="115000"/>
              </a:lnSpc>
              <a:spcBef>
                <a:spcPts val="1225"/>
              </a:spcBef>
              <a:spcAft>
                <a:spcPts val="0"/>
              </a:spcAft>
              <a:buSzPts val="2000"/>
              <a:buChar char="○"/>
              <a:defRPr sz="1361"/>
            </a:lvl5pPr>
            <a:lvl6pPr marL="1866473" lvl="5" indent="-241950" algn="l" rtl="0">
              <a:lnSpc>
                <a:spcPct val="115000"/>
              </a:lnSpc>
              <a:spcBef>
                <a:spcPts val="1225"/>
              </a:spcBef>
              <a:spcAft>
                <a:spcPts val="0"/>
              </a:spcAft>
              <a:buSzPts val="2000"/>
              <a:buChar char="■"/>
              <a:defRPr/>
            </a:lvl6pPr>
            <a:lvl7pPr marL="2177552" lvl="6" indent="-241950" algn="l" rtl="0">
              <a:lnSpc>
                <a:spcPct val="115000"/>
              </a:lnSpc>
              <a:spcBef>
                <a:spcPts val="1225"/>
              </a:spcBef>
              <a:spcAft>
                <a:spcPts val="0"/>
              </a:spcAft>
              <a:buSzPts val="2000"/>
              <a:buChar char="●"/>
              <a:defRPr/>
            </a:lvl7pPr>
            <a:lvl8pPr marL="2488631" lvl="7" indent="-241950" algn="l" rtl="0">
              <a:lnSpc>
                <a:spcPct val="115000"/>
              </a:lnSpc>
              <a:spcBef>
                <a:spcPts val="1225"/>
              </a:spcBef>
              <a:spcAft>
                <a:spcPts val="0"/>
              </a:spcAft>
              <a:buSzPts val="2000"/>
              <a:buChar char="○"/>
              <a:defRPr/>
            </a:lvl8pPr>
            <a:lvl9pPr marL="2799710" lvl="8" indent="-241950" algn="l" rtl="0">
              <a:lnSpc>
                <a:spcPct val="115000"/>
              </a:lnSpc>
              <a:spcBef>
                <a:spcPts val="1225"/>
              </a:spcBef>
              <a:spcAft>
                <a:spcPts val="1225"/>
              </a:spcAft>
              <a:buSzPts val="2000"/>
              <a:buChar char="■"/>
              <a:defRPr/>
            </a:lvl9pPr>
          </a:lstStyle>
          <a:p>
            <a:endParaRPr/>
          </a:p>
        </p:txBody>
      </p:sp>
      <p:sp>
        <p:nvSpPr>
          <p:cNvPr id="104" name="Google Shape;104;g21e61ee270b_0_327"/>
          <p:cNvSpPr txBox="1">
            <a:spLocks noGrp="1"/>
          </p:cNvSpPr>
          <p:nvPr>
            <p:ph type="dt" idx="10"/>
          </p:nvPr>
        </p:nvSpPr>
        <p:spPr>
          <a:xfrm>
            <a:off x="6727032" y="4805958"/>
            <a:ext cx="1920393" cy="274332"/>
          </a:xfrm>
          <a:prstGeom prst="rect">
            <a:avLst/>
          </a:prstGeom>
          <a:noFill/>
          <a:ln>
            <a:noFill/>
          </a:ln>
        </p:spPr>
        <p:txBody>
          <a:bodyPr spcFirstLastPara="1" wrap="square" lIns="100775" tIns="50375" rIns="100775" bIns="50375" anchor="b" anchorCtr="0">
            <a:noAutofit/>
          </a:bodyPr>
          <a:lstStyle>
            <a:lvl1pPr marR="0" lvl="0" algn="l" rtl="0">
              <a:lnSpc>
                <a:spcPct val="100000"/>
              </a:lnSpc>
              <a:spcBef>
                <a:spcPts val="0"/>
              </a:spcBef>
              <a:spcAft>
                <a:spcPts val="0"/>
              </a:spcAft>
              <a:buClr>
                <a:srgbClr val="000000"/>
              </a:buClr>
              <a:buSzPts val="1500"/>
              <a:buFont typeface="Arial"/>
              <a:buNone/>
              <a:defRPr sz="102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02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02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02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02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02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02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02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021" b="0" i="0" u="none" strike="noStrike" cap="none">
                <a:solidFill>
                  <a:srgbClr val="000000"/>
                </a:solidFill>
                <a:latin typeface="Arial"/>
                <a:ea typeface="Arial"/>
                <a:cs typeface="Arial"/>
                <a:sym typeface="Arial"/>
              </a:defRPr>
            </a:lvl9pPr>
          </a:lstStyle>
          <a:p>
            <a:endParaRPr/>
          </a:p>
        </p:txBody>
      </p:sp>
      <p:sp>
        <p:nvSpPr>
          <p:cNvPr id="105" name="Google Shape;105;g21e61ee270b_0_327"/>
          <p:cNvSpPr txBox="1">
            <a:spLocks noGrp="1"/>
          </p:cNvSpPr>
          <p:nvPr>
            <p:ph type="ftr" idx="11"/>
          </p:nvPr>
        </p:nvSpPr>
        <p:spPr>
          <a:xfrm>
            <a:off x="4380072" y="4805958"/>
            <a:ext cx="2350896" cy="273924"/>
          </a:xfrm>
          <a:prstGeom prst="rect">
            <a:avLst/>
          </a:prstGeom>
          <a:noFill/>
          <a:ln>
            <a:noFill/>
          </a:ln>
        </p:spPr>
        <p:txBody>
          <a:bodyPr spcFirstLastPara="1" wrap="square" lIns="100775" tIns="50375" rIns="100775" bIns="50375" anchor="b" anchorCtr="0">
            <a:noAutofit/>
          </a:bodyPr>
          <a:lstStyle>
            <a:lvl1pPr marR="0" lvl="0" algn="r" rtl="0">
              <a:lnSpc>
                <a:spcPct val="100000"/>
              </a:lnSpc>
              <a:spcBef>
                <a:spcPts val="0"/>
              </a:spcBef>
              <a:spcAft>
                <a:spcPts val="0"/>
              </a:spcAft>
              <a:buClr>
                <a:srgbClr val="000000"/>
              </a:buClr>
              <a:buSzPts val="1500"/>
              <a:buFont typeface="Arial"/>
              <a:buNone/>
              <a:defRPr sz="102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02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02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02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02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02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02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02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021" b="0" i="0" u="none" strike="noStrike" cap="none">
                <a:solidFill>
                  <a:srgbClr val="000000"/>
                </a:solidFill>
                <a:latin typeface="Arial"/>
                <a:ea typeface="Arial"/>
                <a:cs typeface="Arial"/>
                <a:sym typeface="Arial"/>
              </a:defRPr>
            </a:lvl9pPr>
          </a:lstStyle>
          <a:p>
            <a:endParaRPr/>
          </a:p>
        </p:txBody>
      </p:sp>
      <p:sp>
        <p:nvSpPr>
          <p:cNvPr id="106" name="Google Shape;106;g21e61ee270b_0_327"/>
          <p:cNvSpPr txBox="1">
            <a:spLocks noGrp="1"/>
          </p:cNvSpPr>
          <p:nvPr>
            <p:ph type="sldNum" idx="12"/>
          </p:nvPr>
        </p:nvSpPr>
        <p:spPr>
          <a:xfrm>
            <a:off x="8647272" y="4805958"/>
            <a:ext cx="365737" cy="273924"/>
          </a:xfrm>
          <a:prstGeom prst="rect">
            <a:avLst/>
          </a:prstGeom>
          <a:noFill/>
          <a:ln>
            <a:noFill/>
          </a:ln>
        </p:spPr>
        <p:txBody>
          <a:bodyPr spcFirstLastPara="1" wrap="square" lIns="100775" tIns="50375" rIns="100775" bIns="50375" anchor="b" anchorCtr="0">
            <a:noAutofit/>
          </a:bodyPr>
          <a:lstStyle>
            <a:lvl1pPr marL="0" marR="0" lvl="0" indent="0" algn="r" rtl="0">
              <a:lnSpc>
                <a:spcPct val="100000"/>
              </a:lnSpc>
              <a:spcBef>
                <a:spcPts val="0"/>
              </a:spcBef>
              <a:spcAft>
                <a:spcPts val="0"/>
              </a:spcAft>
              <a:buClr>
                <a:srgbClr val="000000"/>
              </a:buClr>
              <a:buSzPts val="1100"/>
              <a:buFont typeface="Arial"/>
              <a:buNone/>
              <a:defRPr sz="748"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100"/>
              <a:buFont typeface="Arial"/>
              <a:buNone/>
              <a:defRPr sz="748"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100"/>
              <a:buFont typeface="Arial"/>
              <a:buNone/>
              <a:defRPr sz="748"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100"/>
              <a:buFont typeface="Arial"/>
              <a:buNone/>
              <a:defRPr sz="748"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100"/>
              <a:buFont typeface="Arial"/>
              <a:buNone/>
              <a:defRPr sz="748"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100"/>
              <a:buFont typeface="Arial"/>
              <a:buNone/>
              <a:defRPr sz="748"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100"/>
              <a:buFont typeface="Arial"/>
              <a:buNone/>
              <a:defRPr sz="748"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100"/>
              <a:buFont typeface="Arial"/>
              <a:buNone/>
              <a:defRPr sz="748"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100"/>
              <a:buFont typeface="Arial"/>
              <a:buNone/>
              <a:defRPr sz="748" b="0" i="0" u="none" strike="noStrike" cap="none">
                <a:solidFill>
                  <a:schemeClr val="dk1"/>
                </a:solidFill>
                <a:latin typeface="Roboto"/>
                <a:ea typeface="Roboto"/>
                <a:cs typeface="Roboto"/>
                <a:sym typeface="Roboto"/>
              </a:defRPr>
            </a:lvl9pPr>
          </a:lstStyle>
          <a:p>
            <a:fld id="{00000000-1234-1234-1234-123412341234}" type="slidenum">
              <a:rPr lang="en-US" smtClean="0"/>
              <a:pPr/>
              <a:t>‹#›</a:t>
            </a:fld>
            <a:endParaRPr lang="en-US"/>
          </a:p>
        </p:txBody>
      </p:sp>
      <p:sp>
        <p:nvSpPr>
          <p:cNvPr id="107" name="Google Shape;107;g21e61ee270b_0_327"/>
          <p:cNvSpPr txBox="1">
            <a:spLocks noGrp="1"/>
          </p:cNvSpPr>
          <p:nvPr>
            <p:ph type="title"/>
          </p:nvPr>
        </p:nvSpPr>
        <p:spPr>
          <a:xfrm>
            <a:off x="457200" y="205979"/>
            <a:ext cx="8229634" cy="857287"/>
          </a:xfrm>
          <a:prstGeom prst="rect">
            <a:avLst/>
          </a:prstGeom>
          <a:noFill/>
          <a:ln>
            <a:noFill/>
          </a:ln>
        </p:spPr>
        <p:txBody>
          <a:bodyPr spcFirstLastPara="1" wrap="square" lIns="100775" tIns="50375" rIns="100775" bIns="50375" anchor="ctr" anchorCtr="0">
            <a:noAutofit/>
          </a:bodyPr>
          <a:lstStyle>
            <a:lvl1pPr lvl="0" algn="l" rtl="0">
              <a:lnSpc>
                <a:spcPct val="100000"/>
              </a:lnSpc>
              <a:spcBef>
                <a:spcPts val="0"/>
              </a:spcBef>
              <a:spcAft>
                <a:spcPts val="0"/>
              </a:spcAft>
              <a:buClr>
                <a:schemeClr val="lt2"/>
              </a:buClr>
              <a:buSzPts val="2000"/>
              <a:buNone/>
              <a:defRPr/>
            </a:lvl1pPr>
            <a:lvl2pPr lvl="1" algn="l" rtl="0">
              <a:lnSpc>
                <a:spcPct val="100000"/>
              </a:lnSpc>
              <a:spcBef>
                <a:spcPts val="0"/>
              </a:spcBef>
              <a:spcAft>
                <a:spcPts val="0"/>
              </a:spcAft>
              <a:buSzPts val="3300"/>
              <a:buNone/>
              <a:defRPr/>
            </a:lvl2pPr>
            <a:lvl3pPr lvl="2" algn="l" rtl="0">
              <a:lnSpc>
                <a:spcPct val="100000"/>
              </a:lnSpc>
              <a:spcBef>
                <a:spcPts val="0"/>
              </a:spcBef>
              <a:spcAft>
                <a:spcPts val="0"/>
              </a:spcAft>
              <a:buSzPts val="3300"/>
              <a:buNone/>
              <a:defRPr/>
            </a:lvl3pPr>
            <a:lvl4pPr lvl="3" algn="l" rtl="0">
              <a:lnSpc>
                <a:spcPct val="100000"/>
              </a:lnSpc>
              <a:spcBef>
                <a:spcPts val="0"/>
              </a:spcBef>
              <a:spcAft>
                <a:spcPts val="0"/>
              </a:spcAft>
              <a:buSzPts val="3300"/>
              <a:buNone/>
              <a:defRPr/>
            </a:lvl4pPr>
            <a:lvl5pPr lvl="4" algn="l" rtl="0">
              <a:lnSpc>
                <a:spcPct val="100000"/>
              </a:lnSpc>
              <a:spcBef>
                <a:spcPts val="0"/>
              </a:spcBef>
              <a:spcAft>
                <a:spcPts val="0"/>
              </a:spcAft>
              <a:buSzPts val="3300"/>
              <a:buNone/>
              <a:defRPr/>
            </a:lvl5pPr>
            <a:lvl6pPr lvl="5" algn="l" rtl="0">
              <a:lnSpc>
                <a:spcPct val="100000"/>
              </a:lnSpc>
              <a:spcBef>
                <a:spcPts val="0"/>
              </a:spcBef>
              <a:spcAft>
                <a:spcPts val="0"/>
              </a:spcAft>
              <a:buSzPts val="3300"/>
              <a:buNone/>
              <a:defRPr/>
            </a:lvl6pPr>
            <a:lvl7pPr lvl="6" algn="l" rtl="0">
              <a:lnSpc>
                <a:spcPct val="100000"/>
              </a:lnSpc>
              <a:spcBef>
                <a:spcPts val="0"/>
              </a:spcBef>
              <a:spcAft>
                <a:spcPts val="0"/>
              </a:spcAft>
              <a:buSzPts val="3300"/>
              <a:buNone/>
              <a:defRPr/>
            </a:lvl7pPr>
            <a:lvl8pPr lvl="7" algn="l" rtl="0">
              <a:lnSpc>
                <a:spcPct val="100000"/>
              </a:lnSpc>
              <a:spcBef>
                <a:spcPts val="0"/>
              </a:spcBef>
              <a:spcAft>
                <a:spcPts val="0"/>
              </a:spcAft>
              <a:buSzPts val="3300"/>
              <a:buNone/>
              <a:defRPr/>
            </a:lvl8pPr>
            <a:lvl9pPr lvl="8" algn="l" rtl="0">
              <a:lnSpc>
                <a:spcPct val="100000"/>
              </a:lnSpc>
              <a:spcBef>
                <a:spcPts val="0"/>
              </a:spcBef>
              <a:spcAft>
                <a:spcPts val="0"/>
              </a:spcAft>
              <a:buSzPts val="3300"/>
              <a:buNone/>
              <a:defRPr/>
            </a:lvl9pPr>
          </a:lstStyle>
          <a:p>
            <a:endParaRPr/>
          </a:p>
        </p:txBody>
      </p:sp>
    </p:spTree>
    <p:extLst>
      <p:ext uri="{BB962C8B-B14F-4D97-AF65-F5344CB8AC3E}">
        <p14:creationId xmlns:p14="http://schemas.microsoft.com/office/powerpoint/2010/main" val="204558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60F0-3B82-42BA-B589-CF135C0EDC19}"/>
              </a:ext>
            </a:extLst>
          </p:cNvPr>
          <p:cNvSpPr>
            <a:spLocks noGrp="1"/>
          </p:cNvSpPr>
          <p:nvPr>
            <p:ph type="title" hasCustomPrompt="1"/>
          </p:nvPr>
        </p:nvSpPr>
        <p:spPr>
          <a:xfrm>
            <a:off x="344634" y="1156855"/>
            <a:ext cx="4324348" cy="1870363"/>
          </a:xfrm>
          <a:prstGeom prst="rect">
            <a:avLst/>
          </a:prstGeom>
        </p:spPr>
        <p:txBody>
          <a:bodyPr anchor="b"/>
          <a:lstStyle>
            <a:lvl1pPr algn="l">
              <a:defRPr sz="4400" b="1">
                <a:solidFill>
                  <a:schemeClr val="bg2">
                    <a:lumMod val="25000"/>
                  </a:schemeClr>
                </a:solidFill>
              </a:defRPr>
            </a:lvl1pPr>
          </a:lstStyle>
          <a:p>
            <a:r>
              <a:rPr lang="en-US" dirty="0"/>
              <a:t>Click to add text</a:t>
            </a:r>
          </a:p>
        </p:txBody>
      </p:sp>
      <p:sp>
        <p:nvSpPr>
          <p:cNvPr id="11" name="Text Placeholder 10">
            <a:extLst>
              <a:ext uri="{FF2B5EF4-FFF2-40B4-BE49-F238E27FC236}">
                <a16:creationId xmlns:a16="http://schemas.microsoft.com/office/drawing/2014/main" id="{FCF0DF4D-9F40-4EAF-BF6B-8B6EE903E78D}"/>
              </a:ext>
            </a:extLst>
          </p:cNvPr>
          <p:cNvSpPr>
            <a:spLocks noGrp="1"/>
          </p:cNvSpPr>
          <p:nvPr>
            <p:ph type="body" sz="quarter" idx="11"/>
          </p:nvPr>
        </p:nvSpPr>
        <p:spPr>
          <a:xfrm>
            <a:off x="344635" y="3130983"/>
            <a:ext cx="3479220" cy="679450"/>
          </a:xfrm>
          <a:prstGeom prst="rect">
            <a:avLst/>
          </a:prstGeom>
        </p:spPr>
        <p:txBody>
          <a:bodyPr/>
          <a:lstStyle>
            <a:lvl1pPr marL="0" indent="0" algn="l">
              <a:buNone/>
              <a:defRPr>
                <a:solidFill>
                  <a:schemeClr val="bg2">
                    <a:lumMod val="25000"/>
                  </a:schemeClr>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74032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Bo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2728-7624-466E-ACED-98E59EEFFCAC}"/>
              </a:ext>
            </a:extLst>
          </p:cNvPr>
          <p:cNvSpPr>
            <a:spLocks noGrp="1"/>
          </p:cNvSpPr>
          <p:nvPr>
            <p:ph type="title" hasCustomPrompt="1"/>
          </p:nvPr>
        </p:nvSpPr>
        <p:spPr>
          <a:xfrm>
            <a:off x="628650" y="1080654"/>
            <a:ext cx="7886700" cy="540653"/>
          </a:xfrm>
          <a:prstGeom prst="rect">
            <a:avLst/>
          </a:prstGeom>
        </p:spPr>
        <p:txBody>
          <a:bodyPr/>
          <a:lstStyle>
            <a:lvl1pPr>
              <a:defRPr>
                <a:solidFill>
                  <a:schemeClr val="bg2">
                    <a:lumMod val="25000"/>
                  </a:schemeClr>
                </a:solidFill>
              </a:defRPr>
            </a:lvl1pPr>
          </a:lstStyle>
          <a:p>
            <a:r>
              <a:rPr lang="en-US" dirty="0"/>
              <a:t>Click to add text</a:t>
            </a:r>
          </a:p>
        </p:txBody>
      </p:sp>
      <p:sp>
        <p:nvSpPr>
          <p:cNvPr id="8" name="Content Placeholder 7">
            <a:extLst>
              <a:ext uri="{FF2B5EF4-FFF2-40B4-BE49-F238E27FC236}">
                <a16:creationId xmlns:a16="http://schemas.microsoft.com/office/drawing/2014/main" id="{60B5AA76-7C9A-462D-8CA3-178CA16824F7}"/>
              </a:ext>
            </a:extLst>
          </p:cNvPr>
          <p:cNvSpPr>
            <a:spLocks noGrp="1"/>
          </p:cNvSpPr>
          <p:nvPr>
            <p:ph sz="quarter" idx="10" hasCustomPrompt="1"/>
          </p:nvPr>
        </p:nvSpPr>
        <p:spPr>
          <a:xfrm>
            <a:off x="628650" y="1779588"/>
            <a:ext cx="7886700" cy="2473325"/>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6926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Box Content">
    <p:spTree>
      <p:nvGrpSpPr>
        <p:cNvPr id="1" name=""/>
        <p:cNvGrpSpPr/>
        <p:nvPr/>
      </p:nvGrpSpPr>
      <p:grpSpPr>
        <a:xfrm>
          <a:off x="0" y="0"/>
          <a:ext cx="0" cy="0"/>
          <a:chOff x="0" y="0"/>
          <a:chExt cx="0" cy="0"/>
        </a:xfrm>
      </p:grpSpPr>
      <p:sp>
        <p:nvSpPr>
          <p:cNvPr id="4" name="Content Placeholder 7">
            <a:extLst>
              <a:ext uri="{FF2B5EF4-FFF2-40B4-BE49-F238E27FC236}">
                <a16:creationId xmlns:a16="http://schemas.microsoft.com/office/drawing/2014/main" id="{299888B8-FB10-406E-B7E1-7CB8E7F880B0}"/>
              </a:ext>
            </a:extLst>
          </p:cNvPr>
          <p:cNvSpPr>
            <a:spLocks noGrp="1"/>
          </p:cNvSpPr>
          <p:nvPr>
            <p:ph sz="quarter" idx="11" hasCustomPrompt="1"/>
          </p:nvPr>
        </p:nvSpPr>
        <p:spPr>
          <a:xfrm>
            <a:off x="628650" y="1163782"/>
            <a:ext cx="7886700" cy="3089131"/>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237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820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E45F9F-C308-4CCA-8E9C-E7AABC7EA501}"/>
              </a:ext>
            </a:extLst>
          </p:cNvPr>
          <p:cNvPicPr>
            <a:picLocks noChangeAspect="1"/>
          </p:cNvPicPr>
          <p:nvPr userDrawn="1"/>
        </p:nvPicPr>
        <p:blipFill>
          <a:blip r:embed="rId7"/>
          <a:srcRect/>
          <a:stretch/>
        </p:blipFill>
        <p:spPr>
          <a:xfrm>
            <a:off x="0" y="0"/>
            <a:ext cx="9144000" cy="5143500"/>
          </a:xfrm>
          <a:prstGeom prst="rect">
            <a:avLst/>
          </a:prstGeom>
        </p:spPr>
      </p:pic>
    </p:spTree>
    <p:extLst>
      <p:ext uri="{BB962C8B-B14F-4D97-AF65-F5344CB8AC3E}">
        <p14:creationId xmlns:p14="http://schemas.microsoft.com/office/powerpoint/2010/main" val="2028186460"/>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50" r:id="rId3"/>
    <p:sldLayoutId id="2147483652" r:id="rId4"/>
    <p:sldLayoutId id="2147483651" r:id="rId5"/>
  </p:sldLayoutIdLst>
  <p:hf hdr="0" ftr="0" dt="0"/>
  <p:txStyles>
    <p:titleStyle>
      <a:lvl1pPr algn="l" defTabSz="685800" rtl="0" eaLnBrk="1" latinLnBrk="0" hangingPunct="1">
        <a:lnSpc>
          <a:spcPct val="90000"/>
        </a:lnSpc>
        <a:spcBef>
          <a:spcPct val="0"/>
        </a:spcBef>
        <a:buNone/>
        <a:defRPr sz="3300" kern="1200">
          <a:solidFill>
            <a:schemeClr val="tx1"/>
          </a:solidFill>
          <a:latin typeface="Gotham Medium" panose="0200060403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15A98"/>
          </a:solidFill>
          <a:latin typeface="Gotham Light"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15A98"/>
          </a:solidFill>
          <a:latin typeface="Gotham Light"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15A98"/>
          </a:solidFill>
          <a:latin typeface="Gotham Light"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076B-3ADE-473F-9C14-CE8844864083}"/>
              </a:ext>
            </a:extLst>
          </p:cNvPr>
          <p:cNvSpPr>
            <a:spLocks noGrp="1"/>
          </p:cNvSpPr>
          <p:nvPr>
            <p:ph type="title"/>
          </p:nvPr>
        </p:nvSpPr>
        <p:spPr>
          <a:xfrm>
            <a:off x="344634" y="951114"/>
            <a:ext cx="7312688" cy="1381824"/>
          </a:xfrm>
        </p:spPr>
        <p:txBody>
          <a:bodyPr/>
          <a:lstStyle/>
          <a:p>
            <a:r>
              <a:rPr lang="en-US" b="1" dirty="0">
                <a:effectLst/>
                <a:latin typeface="Gotham Medium" panose="02000604030000020004"/>
                <a:ea typeface="Calibri" panose="020F0502020204030204" pitchFamily="34" charset="0"/>
                <a:cs typeface="Times New Roman" panose="02020603050405020304" pitchFamily="18" charset="0"/>
              </a:rPr>
              <a:t>Activating an Equity-centered Development Department</a:t>
            </a:r>
            <a:endParaRPr lang="en-US" dirty="0">
              <a:latin typeface="Gotham Medium" panose="02000604030000020004"/>
            </a:endParaRPr>
          </a:p>
        </p:txBody>
      </p:sp>
      <p:pic>
        <p:nvPicPr>
          <p:cNvPr id="1026" name="Picture 2">
            <a:extLst>
              <a:ext uri="{FF2B5EF4-FFF2-40B4-BE49-F238E27FC236}">
                <a16:creationId xmlns:a16="http://schemas.microsoft.com/office/drawing/2014/main" id="{99CC0E9F-0861-86BA-544A-3D0581B97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94" y="3393059"/>
            <a:ext cx="3896615" cy="7078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194B0DF-9209-9B0D-6BB4-89C9AD440120}"/>
              </a:ext>
            </a:extLst>
          </p:cNvPr>
          <p:cNvSpPr txBox="1"/>
          <p:nvPr/>
        </p:nvSpPr>
        <p:spPr>
          <a:xfrm>
            <a:off x="401995" y="2571750"/>
            <a:ext cx="7618266" cy="707886"/>
          </a:xfrm>
          <a:prstGeom prst="rect">
            <a:avLst/>
          </a:prstGeom>
          <a:noFill/>
        </p:spPr>
        <p:txBody>
          <a:bodyPr wrap="square">
            <a:spAutoFit/>
          </a:bodyPr>
          <a:lstStyle/>
          <a:p>
            <a:r>
              <a:rPr lang="en-US" sz="2000" dirty="0">
                <a:latin typeface="Gotham Light"/>
              </a:rPr>
              <a:t>IDEA – Inclusion, Diversity, Equity, Access</a:t>
            </a:r>
          </a:p>
          <a:p>
            <a:r>
              <a:rPr lang="en-US" sz="2000" dirty="0">
                <a:latin typeface="Gotham Light"/>
              </a:rPr>
              <a:t>Session sponsored by</a:t>
            </a:r>
          </a:p>
        </p:txBody>
      </p:sp>
    </p:spTree>
    <p:extLst>
      <p:ext uri="{BB962C8B-B14F-4D97-AF65-F5344CB8AC3E}">
        <p14:creationId xmlns:p14="http://schemas.microsoft.com/office/powerpoint/2010/main" val="3644740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33483E-B194-7ADF-5096-385269E0E8DC}"/>
              </a:ext>
            </a:extLst>
          </p:cNvPr>
          <p:cNvSpPr txBox="1"/>
          <p:nvPr/>
        </p:nvSpPr>
        <p:spPr>
          <a:xfrm>
            <a:off x="922283" y="1663263"/>
            <a:ext cx="7874875" cy="2246769"/>
          </a:xfrm>
          <a:prstGeom prst="rect">
            <a:avLst/>
          </a:prstGeom>
          <a:noFill/>
        </p:spPr>
        <p:txBody>
          <a:bodyPr wrap="square" rtlCol="0">
            <a:spAutoFit/>
          </a:bodyPr>
          <a:lstStyle/>
          <a:p>
            <a:r>
              <a:rPr lang="en-US" dirty="0">
                <a:latin typeface="Gotham Medium" panose="02000604030000020004"/>
              </a:rPr>
              <a:t>Community-Centric Fundraising is a movement to evolve how fundraising is done in the nonprofit sector…to re-examine every fundraising philosophy and practice they have been taught, engage in vigorous ongoing conversations, and explore doing fundraising in ways that reduce harm and further social justice. Below are examples of things…to [help] plan when </a:t>
            </a:r>
            <a:r>
              <a:rPr lang="en-US">
                <a:latin typeface="Gotham Medium" panose="02000604030000020004"/>
              </a:rPr>
              <a:t>[Immediately, </a:t>
            </a:r>
            <a:r>
              <a:rPr lang="en-US" dirty="0">
                <a:latin typeface="Gotham Medium" panose="02000604030000020004"/>
              </a:rPr>
              <a:t>Soon, Eventually, or Never) and how [practical next steps] you’ll start applying these strategies. </a:t>
            </a:r>
          </a:p>
          <a:p>
            <a:endParaRPr lang="en-US" dirty="0">
              <a:latin typeface="Gotham Medium" panose="02000604030000020004"/>
            </a:endParaRPr>
          </a:p>
          <a:p>
            <a:r>
              <a:rPr lang="en-US" sz="1400" b="0" i="0" dirty="0">
                <a:solidFill>
                  <a:srgbClr val="000000"/>
                </a:solidFill>
                <a:effectLst/>
                <a:latin typeface="Gotham Medium" panose="02000604030000020004"/>
              </a:rPr>
              <a:t>https://communitycentricfundraising.org/wp-content/uploads/2020/07/CCF_Aligned_Actions_List.pdf</a:t>
            </a:r>
            <a:endParaRPr lang="en-US" sz="1400" dirty="0">
              <a:latin typeface="Gotham Medium" panose="02000604030000020004"/>
            </a:endParaRPr>
          </a:p>
        </p:txBody>
      </p:sp>
      <p:pic>
        <p:nvPicPr>
          <p:cNvPr id="1028" name="Picture 4">
            <a:extLst>
              <a:ext uri="{FF2B5EF4-FFF2-40B4-BE49-F238E27FC236}">
                <a16:creationId xmlns:a16="http://schemas.microsoft.com/office/drawing/2014/main" id="{4AE2FD1A-57B5-3818-6A48-B089C520D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324" y="853638"/>
            <a:ext cx="259080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555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8F912A2-BA32-2A11-0D42-A09A4E72155B}"/>
              </a:ext>
            </a:extLst>
          </p:cNvPr>
          <p:cNvGraphicFramePr>
            <a:graphicFrameLocks noGrp="1"/>
          </p:cNvGraphicFramePr>
          <p:nvPr/>
        </p:nvGraphicFramePr>
        <p:xfrm>
          <a:off x="391248" y="1184908"/>
          <a:ext cx="7875688" cy="3174365"/>
        </p:xfrm>
        <a:graphic>
          <a:graphicData uri="http://schemas.openxmlformats.org/drawingml/2006/table">
            <a:tbl>
              <a:tblPr/>
              <a:tblGrid>
                <a:gridCol w="5105782">
                  <a:extLst>
                    <a:ext uri="{9D8B030D-6E8A-4147-A177-3AD203B41FA5}">
                      <a16:colId xmlns:a16="http://schemas.microsoft.com/office/drawing/2014/main" val="2294814041"/>
                    </a:ext>
                  </a:extLst>
                </a:gridCol>
                <a:gridCol w="820713">
                  <a:extLst>
                    <a:ext uri="{9D8B030D-6E8A-4147-A177-3AD203B41FA5}">
                      <a16:colId xmlns:a16="http://schemas.microsoft.com/office/drawing/2014/main" val="899223875"/>
                    </a:ext>
                  </a:extLst>
                </a:gridCol>
                <a:gridCol w="954868">
                  <a:extLst>
                    <a:ext uri="{9D8B030D-6E8A-4147-A177-3AD203B41FA5}">
                      <a16:colId xmlns:a16="http://schemas.microsoft.com/office/drawing/2014/main" val="3897593421"/>
                    </a:ext>
                  </a:extLst>
                </a:gridCol>
                <a:gridCol w="994325">
                  <a:extLst>
                    <a:ext uri="{9D8B030D-6E8A-4147-A177-3AD203B41FA5}">
                      <a16:colId xmlns:a16="http://schemas.microsoft.com/office/drawing/2014/main" val="1518196269"/>
                    </a:ext>
                  </a:extLst>
                </a:gridCol>
              </a:tblGrid>
              <a:tr h="390525">
                <a:tc>
                  <a:txBody>
                    <a:bodyPr/>
                    <a:lstStyle/>
                    <a:p>
                      <a:pPr algn="ctr" rtl="0" fontAlgn="t">
                        <a:spcBef>
                          <a:spcPts val="0"/>
                        </a:spcBef>
                        <a:spcAft>
                          <a:spcPts val="0"/>
                        </a:spcAft>
                      </a:pPr>
                      <a:r>
                        <a:rPr lang="en-US" sz="1100" b="1" i="0" u="none" strike="noStrike" dirty="0">
                          <a:solidFill>
                            <a:srgbClr val="000000"/>
                          </a:solidFill>
                          <a:effectLst/>
                          <a:latin typeface="Arial" panose="020B0604020202020204" pitchFamily="34" charset="0"/>
                        </a:rPr>
                        <a:t>WHAT</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rPr>
                        <a:t>WHEN</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rPr>
                        <a:t>WHO </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rPr>
                        <a:t>HOW</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1686614"/>
                  </a:ext>
                </a:extLst>
              </a:tr>
              <a:tr h="0">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rPr>
                        <a:t>Get your development team enrolled in trainings on undoing racism, especially anti-black racism.</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922511"/>
                  </a:ext>
                </a:extLst>
              </a:tr>
              <a:tr h="495300">
                <a:tc>
                  <a:txBody>
                    <a:bodyPr/>
                    <a:lstStyle/>
                    <a:p>
                      <a:pPr rtl="0" fontAlgn="t">
                        <a:spcBef>
                          <a:spcPts val="0"/>
                        </a:spcBef>
                        <a:spcAft>
                          <a:spcPts val="0"/>
                        </a:spcAft>
                      </a:pPr>
                      <a:r>
                        <a:rPr lang="en-US" sz="1100" b="0" i="0" u="none" strike="noStrike">
                          <a:solidFill>
                            <a:srgbClr val="000000"/>
                          </a:solidFill>
                          <a:effectLst/>
                          <a:latin typeface="Arial" panose="020B0604020202020204" pitchFamily="34" charset="0"/>
                        </a:rPr>
                        <a:t>Invite donors, board members, and volunteers to these same trainings and conversations.</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999704"/>
                  </a:ext>
                </a:extLst>
              </a:tr>
              <a:tr h="0">
                <a:tc>
                  <a:txBody>
                    <a:bodyPr/>
                    <a:lstStyle/>
                    <a:p>
                      <a:pPr rtl="0" fontAlgn="t">
                        <a:spcBef>
                          <a:spcPts val="0"/>
                        </a:spcBef>
                        <a:spcAft>
                          <a:spcPts val="0"/>
                        </a:spcAft>
                      </a:pPr>
                      <a:r>
                        <a:rPr lang="en-US" sz="1100" b="0" i="0" u="none" strike="noStrike">
                          <a:solidFill>
                            <a:srgbClr val="000000"/>
                          </a:solidFill>
                          <a:effectLst/>
                          <a:latin typeface="Arial" panose="020B0604020202020204" pitchFamily="34" charset="0"/>
                        </a:rPr>
                        <a:t>Find out which Indigenous Nation(s) your organization and its program spaces are on, and acknowledge it in your fundraising work.</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5924672"/>
                  </a:ext>
                </a:extLst>
              </a:tr>
              <a:tr h="0">
                <a:tc>
                  <a:txBody>
                    <a:bodyPr/>
                    <a:lstStyle/>
                    <a:p>
                      <a:pPr rtl="0" fontAlgn="t">
                        <a:spcBef>
                          <a:spcPts val="0"/>
                        </a:spcBef>
                        <a:spcAft>
                          <a:spcPts val="0"/>
                        </a:spcAft>
                      </a:pPr>
                      <a:r>
                        <a:rPr lang="en-US" sz="1100" b="0" i="0" u="none" strike="noStrike">
                          <a:solidFill>
                            <a:srgbClr val="000000"/>
                          </a:solidFill>
                          <a:effectLst/>
                          <a:latin typeface="Arial" panose="020B0604020202020204" pitchFamily="34" charset="0"/>
                        </a:rPr>
                        <a:t>If you are a white-led organization, ensure your budget includes significant funds in your budget for any partner organizations that are led by BIPOC communities before you solicit funds.</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211916"/>
                  </a:ext>
                </a:extLst>
              </a:tr>
              <a:tr h="0">
                <a:tc>
                  <a:txBody>
                    <a:bodyPr/>
                    <a:lstStyle/>
                    <a:p>
                      <a:pPr rtl="0" fontAlgn="t">
                        <a:spcBef>
                          <a:spcPts val="0"/>
                        </a:spcBef>
                        <a:spcAft>
                          <a:spcPts val="0"/>
                        </a:spcAft>
                      </a:pPr>
                      <a:r>
                        <a:rPr lang="en-US" sz="1100" b="0" i="0" u="none" strike="noStrike">
                          <a:solidFill>
                            <a:srgbClr val="000000"/>
                          </a:solidFill>
                          <a:effectLst/>
                          <a:latin typeface="Arial" panose="020B0604020202020204" pitchFamily="34" charset="0"/>
                        </a:rPr>
                        <a:t>Advocate with funders and donors for funding for Black and Indigenous organizations.</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dirty="0">
                          <a:effectLst/>
                        </a:rPr>
                      </a:b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543171"/>
                  </a:ext>
                </a:extLst>
              </a:tr>
            </a:tbl>
          </a:graphicData>
        </a:graphic>
      </p:graphicFrame>
      <p:sp>
        <p:nvSpPr>
          <p:cNvPr id="6" name="Rectangle 2">
            <a:extLst>
              <a:ext uri="{FF2B5EF4-FFF2-40B4-BE49-F238E27FC236}">
                <a16:creationId xmlns:a16="http://schemas.microsoft.com/office/drawing/2014/main" id="{FE4AA102-F8E8-CFE1-BF2C-4D3563030C76}"/>
              </a:ext>
            </a:extLst>
          </p:cNvPr>
          <p:cNvSpPr>
            <a:spLocks noChangeArrowheads="1"/>
          </p:cNvSpPr>
          <p:nvPr/>
        </p:nvSpPr>
        <p:spPr bwMode="auto">
          <a:xfrm>
            <a:off x="320620" y="768838"/>
            <a:ext cx="946976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400" b="1" i="0" strike="noStrike" cap="none" normalizeH="0" baseline="0" dirty="0">
                <a:ln>
                  <a:noFill/>
                </a:ln>
                <a:solidFill>
                  <a:srgbClr val="000000"/>
                </a:solidFill>
                <a:effectLst/>
                <a:latin typeface="Arial" panose="020B0604020202020204" pitchFamily="34" charset="0"/>
                <a:cs typeface="Arial" panose="020B0604020202020204" pitchFamily="34" charset="0"/>
              </a:rPr>
              <a:t>1. Ground your fundraising in race, equity, and social justice</a:t>
            </a:r>
            <a:endParaRPr kumimoji="0" lang="en-US" altLang="en-US" sz="1400" b="0" i="0"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7393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EC03243-C535-5F13-7CC6-38DE101992B8}"/>
              </a:ext>
            </a:extLst>
          </p:cNvPr>
          <p:cNvGraphicFramePr>
            <a:graphicFrameLocks noGrp="1"/>
          </p:cNvGraphicFramePr>
          <p:nvPr/>
        </p:nvGraphicFramePr>
        <p:xfrm>
          <a:off x="367918" y="1435013"/>
          <a:ext cx="7604760" cy="2001520"/>
        </p:xfrm>
        <a:graphic>
          <a:graphicData uri="http://schemas.openxmlformats.org/drawingml/2006/table">
            <a:tbl>
              <a:tblPr/>
              <a:tblGrid>
                <a:gridCol w="4930140">
                  <a:extLst>
                    <a:ext uri="{9D8B030D-6E8A-4147-A177-3AD203B41FA5}">
                      <a16:colId xmlns:a16="http://schemas.microsoft.com/office/drawing/2014/main" val="300860112"/>
                    </a:ext>
                  </a:extLst>
                </a:gridCol>
                <a:gridCol w="807720">
                  <a:extLst>
                    <a:ext uri="{9D8B030D-6E8A-4147-A177-3AD203B41FA5}">
                      <a16:colId xmlns:a16="http://schemas.microsoft.com/office/drawing/2014/main" val="708791997"/>
                    </a:ext>
                  </a:extLst>
                </a:gridCol>
                <a:gridCol w="769620">
                  <a:extLst>
                    <a:ext uri="{9D8B030D-6E8A-4147-A177-3AD203B41FA5}">
                      <a16:colId xmlns:a16="http://schemas.microsoft.com/office/drawing/2014/main" val="2872573457"/>
                    </a:ext>
                  </a:extLst>
                </a:gridCol>
                <a:gridCol w="1097280">
                  <a:extLst>
                    <a:ext uri="{9D8B030D-6E8A-4147-A177-3AD203B41FA5}">
                      <a16:colId xmlns:a16="http://schemas.microsoft.com/office/drawing/2014/main" val="242068318"/>
                    </a:ext>
                  </a:extLst>
                </a:gridCol>
              </a:tblGrid>
              <a:tr h="0">
                <a:tc>
                  <a:txBody>
                    <a:bodyPr/>
                    <a:lstStyle/>
                    <a:p>
                      <a:pPr algn="ctr" rtl="0" fontAlgn="t">
                        <a:spcBef>
                          <a:spcPts val="0"/>
                        </a:spcBef>
                        <a:spcAft>
                          <a:spcPts val="0"/>
                        </a:spcAft>
                      </a:pPr>
                      <a:r>
                        <a:rPr lang="en-US" sz="1100" b="1" i="0" u="none" strike="noStrike" dirty="0">
                          <a:solidFill>
                            <a:srgbClr val="000000"/>
                          </a:solidFill>
                          <a:effectLst/>
                          <a:latin typeface="Arial" panose="020B0604020202020204" pitchFamily="34" charset="0"/>
                        </a:rPr>
                        <a:t>WHAT</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rPr>
                        <a:t>WHEN</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rPr>
                        <a:t>WHO </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rPr>
                        <a:t>HOW</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3168012"/>
                  </a:ext>
                </a:extLst>
              </a:tr>
              <a:tr h="0">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rPr>
                        <a:t>If you have development staff of color, increase their professional development budgets.</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dirty="0">
                          <a:effectLst/>
                        </a:rPr>
                      </a:b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6311974"/>
                  </a:ext>
                </a:extLst>
              </a:tr>
              <a:tr h="0">
                <a:tc>
                  <a:txBody>
                    <a:bodyPr/>
                    <a:lstStyle/>
                    <a:p>
                      <a:pPr rtl="0" fontAlgn="t">
                        <a:spcBef>
                          <a:spcPts val="0"/>
                        </a:spcBef>
                        <a:spcAft>
                          <a:spcPts val="0"/>
                        </a:spcAft>
                      </a:pPr>
                      <a:r>
                        <a:rPr lang="en-US" sz="1100" b="0" i="0" u="none" strike="noStrike">
                          <a:solidFill>
                            <a:srgbClr val="000000"/>
                          </a:solidFill>
                          <a:effectLst/>
                          <a:latin typeface="Arial" panose="020B0604020202020204" pitchFamily="34" charset="0"/>
                        </a:rPr>
                        <a:t>Encourage and provide time for fundraisers of color to talk to other fundraisers of color outside your organization so they have the support they need.</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5508425"/>
                  </a:ext>
                </a:extLst>
              </a:tr>
              <a:tr h="0">
                <a:tc>
                  <a:txBody>
                    <a:bodyPr/>
                    <a:lstStyle/>
                    <a:p>
                      <a:pPr rtl="0" fontAlgn="t">
                        <a:spcBef>
                          <a:spcPts val="0"/>
                        </a:spcBef>
                        <a:spcAft>
                          <a:spcPts val="0"/>
                        </a:spcAft>
                      </a:pPr>
                      <a:r>
                        <a:rPr lang="en-US" sz="1100" b="0" i="0" u="none" strike="noStrike">
                          <a:solidFill>
                            <a:srgbClr val="000000"/>
                          </a:solidFill>
                          <a:effectLst/>
                          <a:latin typeface="Arial" panose="020B0604020202020204" pitchFamily="34" charset="0"/>
                        </a:rPr>
                        <a:t>Audit your salary structure to ensure there is pay parity for staff of color, women, disabled people, etc.</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dirty="0">
                          <a:effectLst/>
                        </a:rPr>
                      </a:b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7992797"/>
                  </a:ext>
                </a:extLst>
              </a:tr>
            </a:tbl>
          </a:graphicData>
        </a:graphic>
      </p:graphicFrame>
      <p:sp>
        <p:nvSpPr>
          <p:cNvPr id="3" name="Rectangle 1">
            <a:extLst>
              <a:ext uri="{FF2B5EF4-FFF2-40B4-BE49-F238E27FC236}">
                <a16:creationId xmlns:a16="http://schemas.microsoft.com/office/drawing/2014/main" id="{A178DCDA-81E7-8F23-1CDD-366BE7E3BF7C}"/>
              </a:ext>
            </a:extLst>
          </p:cNvPr>
          <p:cNvSpPr>
            <a:spLocks noChangeArrowheads="1"/>
          </p:cNvSpPr>
          <p:nvPr/>
        </p:nvSpPr>
        <p:spPr bwMode="auto">
          <a:xfrm>
            <a:off x="272688" y="859011"/>
            <a:ext cx="56941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400" b="1" i="0" strike="noStrike" cap="none" normalizeH="0" baseline="0" dirty="0">
                <a:ln>
                  <a:noFill/>
                </a:ln>
                <a:solidFill>
                  <a:srgbClr val="000000"/>
                </a:solidFill>
                <a:effectLst/>
                <a:latin typeface="Arial" panose="020B0604020202020204" pitchFamily="34" charset="0"/>
                <a:cs typeface="Arial" panose="020B0604020202020204" pitchFamily="34" charset="0"/>
              </a:rPr>
              <a:t>2. Invest in BIPOC staff and staff from marginalized communities</a:t>
            </a:r>
            <a:endParaRPr kumimoji="0" lang="en-US" altLang="en-US" sz="1400" b="0" i="0"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90996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C0E4C7C0-58F4-0326-78C5-8E3C4FA08F4E}"/>
              </a:ext>
            </a:extLst>
          </p:cNvPr>
          <p:cNvSpPr>
            <a:spLocks noChangeArrowheads="1"/>
          </p:cNvSpPr>
          <p:nvPr/>
        </p:nvSpPr>
        <p:spPr bwMode="auto">
          <a:xfrm>
            <a:off x="300588" y="759803"/>
            <a:ext cx="249940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400" b="1" i="0" strike="noStrike" cap="none" normalizeH="0" baseline="0" dirty="0">
                <a:ln>
                  <a:noFill/>
                </a:ln>
                <a:solidFill>
                  <a:srgbClr val="000000"/>
                </a:solidFill>
                <a:effectLst/>
                <a:latin typeface="Arial" panose="020B0604020202020204" pitchFamily="34" charset="0"/>
                <a:cs typeface="Arial" panose="020B0604020202020204" pitchFamily="34" charset="0"/>
              </a:rPr>
              <a:t>3. Support other nonprofits</a:t>
            </a:r>
            <a:endParaRPr kumimoji="0" lang="en-US" altLang="en-US" sz="1400" b="0" i="0"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AC86F86D-8610-99A8-8523-503DCE6949A7}"/>
              </a:ext>
            </a:extLst>
          </p:cNvPr>
          <p:cNvGraphicFramePr>
            <a:graphicFrameLocks noGrp="1"/>
          </p:cNvGraphicFramePr>
          <p:nvPr/>
        </p:nvGraphicFramePr>
        <p:xfrm>
          <a:off x="369217" y="1065890"/>
          <a:ext cx="7922173" cy="3274826"/>
        </p:xfrm>
        <a:graphic>
          <a:graphicData uri="http://schemas.openxmlformats.org/drawingml/2006/table">
            <a:tbl>
              <a:tblPr/>
              <a:tblGrid>
                <a:gridCol w="5104165">
                  <a:extLst>
                    <a:ext uri="{9D8B030D-6E8A-4147-A177-3AD203B41FA5}">
                      <a16:colId xmlns:a16="http://schemas.microsoft.com/office/drawing/2014/main" val="1862592261"/>
                    </a:ext>
                  </a:extLst>
                </a:gridCol>
                <a:gridCol w="865248">
                  <a:extLst>
                    <a:ext uri="{9D8B030D-6E8A-4147-A177-3AD203B41FA5}">
                      <a16:colId xmlns:a16="http://schemas.microsoft.com/office/drawing/2014/main" val="1610374911"/>
                    </a:ext>
                  </a:extLst>
                </a:gridCol>
                <a:gridCol w="817619">
                  <a:extLst>
                    <a:ext uri="{9D8B030D-6E8A-4147-A177-3AD203B41FA5}">
                      <a16:colId xmlns:a16="http://schemas.microsoft.com/office/drawing/2014/main" val="3131748861"/>
                    </a:ext>
                  </a:extLst>
                </a:gridCol>
                <a:gridCol w="1135141">
                  <a:extLst>
                    <a:ext uri="{9D8B030D-6E8A-4147-A177-3AD203B41FA5}">
                      <a16:colId xmlns:a16="http://schemas.microsoft.com/office/drawing/2014/main" val="3897334468"/>
                    </a:ext>
                  </a:extLst>
                </a:gridCol>
              </a:tblGrid>
              <a:tr h="272643">
                <a:tc>
                  <a:txBody>
                    <a:bodyPr/>
                    <a:lstStyle/>
                    <a:p>
                      <a:pPr algn="ctr" rtl="0" fontAlgn="t">
                        <a:spcBef>
                          <a:spcPts val="0"/>
                        </a:spcBef>
                        <a:spcAft>
                          <a:spcPts val="0"/>
                        </a:spcAft>
                      </a:pPr>
                      <a:r>
                        <a:rPr lang="en-US" sz="1100" b="1" i="0" u="none" strike="noStrike" dirty="0">
                          <a:solidFill>
                            <a:srgbClr val="000000"/>
                          </a:solidFill>
                          <a:effectLst/>
                          <a:latin typeface="Arial" panose="020B0604020202020204" pitchFamily="34" charset="0"/>
                          <a:cs typeface="Arial" panose="020B0604020202020204" pitchFamily="34" charset="0"/>
                        </a:rPr>
                        <a:t>WHAT</a:t>
                      </a:r>
                      <a:endParaRPr lang="en-US" sz="1100" dirty="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cs typeface="Arial" panose="020B0604020202020204" pitchFamily="34" charset="0"/>
                        </a:rPr>
                        <a:t>WHEN</a:t>
                      </a:r>
                      <a:endParaRPr lang="en-US" sz="110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cs typeface="Arial" panose="020B0604020202020204" pitchFamily="34" charset="0"/>
                        </a:rPr>
                        <a:t>WHO </a:t>
                      </a:r>
                      <a:endParaRPr lang="en-US" sz="110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cs typeface="Arial" panose="020B0604020202020204" pitchFamily="34" charset="0"/>
                        </a:rPr>
                        <a:t>HOW</a:t>
                      </a:r>
                      <a:endParaRPr lang="en-US" sz="110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354952"/>
                  </a:ext>
                </a:extLst>
              </a:tr>
              <a:tr h="498278">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cs typeface="Arial" panose="020B0604020202020204" pitchFamily="34" charset="0"/>
                        </a:rPr>
                        <a:t>Regularly highlight partner nonprofits’ work in your communications (with their permission).</a:t>
                      </a:r>
                      <a:endParaRPr lang="en-US" sz="1100" dirty="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a:effectLst/>
                          <a:latin typeface="Arial" panose="020B0604020202020204" pitchFamily="34" charset="0"/>
                          <a:cs typeface="Arial" panose="020B0604020202020204" pitchFamily="34" charset="0"/>
                        </a:rPr>
                      </a:br>
                      <a:endParaRPr lang="en-US" sz="110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a:effectLst/>
                          <a:latin typeface="Arial" panose="020B0604020202020204" pitchFamily="34" charset="0"/>
                          <a:cs typeface="Arial" panose="020B0604020202020204" pitchFamily="34" charset="0"/>
                        </a:rPr>
                      </a:br>
                      <a:endParaRPr lang="en-US" sz="110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a:effectLst/>
                          <a:latin typeface="Arial" panose="020B0604020202020204" pitchFamily="34" charset="0"/>
                          <a:cs typeface="Arial" panose="020B0604020202020204" pitchFamily="34" charset="0"/>
                        </a:rPr>
                      </a:br>
                      <a:endParaRPr lang="en-US" sz="110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488887"/>
                  </a:ext>
                </a:extLst>
              </a:tr>
              <a:tr h="498278">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cs typeface="Arial" panose="020B0604020202020204" pitchFamily="34" charset="0"/>
                        </a:rPr>
                        <a:t>Introduce other nonprofits to your existing donors.</a:t>
                      </a:r>
                      <a:endParaRPr lang="en-US" sz="1100" dirty="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a:effectLst/>
                          <a:latin typeface="Arial" panose="020B0604020202020204" pitchFamily="34" charset="0"/>
                          <a:cs typeface="Arial" panose="020B0604020202020204" pitchFamily="34" charset="0"/>
                        </a:rPr>
                      </a:br>
                      <a:endParaRPr lang="en-US" sz="110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a:effectLst/>
                          <a:latin typeface="Arial" panose="020B0604020202020204" pitchFamily="34" charset="0"/>
                          <a:cs typeface="Arial" panose="020B0604020202020204" pitchFamily="34" charset="0"/>
                        </a:rPr>
                      </a:br>
                      <a:endParaRPr lang="en-US" sz="110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a:effectLst/>
                          <a:latin typeface="Arial" panose="020B0604020202020204" pitchFamily="34" charset="0"/>
                          <a:cs typeface="Arial" panose="020B0604020202020204" pitchFamily="34" charset="0"/>
                        </a:rPr>
                      </a:br>
                      <a:endParaRPr lang="en-US" sz="110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606074"/>
                  </a:ext>
                </a:extLst>
              </a:tr>
              <a:tr h="498278">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cs typeface="Arial" panose="020B0604020202020204" pitchFamily="34" charset="0"/>
                        </a:rPr>
                        <a:t>Volunteer at other nonprofits’ events, with their permissions.</a:t>
                      </a:r>
                      <a:endParaRPr lang="en-US" sz="1100" dirty="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a:effectLst/>
                          <a:latin typeface="Arial" panose="020B0604020202020204" pitchFamily="34" charset="0"/>
                          <a:cs typeface="Arial" panose="020B0604020202020204" pitchFamily="34" charset="0"/>
                        </a:rPr>
                      </a:br>
                      <a:endParaRPr lang="en-US" sz="110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a:effectLst/>
                          <a:latin typeface="Arial" panose="020B0604020202020204" pitchFamily="34" charset="0"/>
                          <a:cs typeface="Arial" panose="020B0604020202020204" pitchFamily="34" charset="0"/>
                        </a:rPr>
                      </a:br>
                      <a:endParaRPr lang="en-US" sz="110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dirty="0">
                          <a:effectLst/>
                          <a:latin typeface="Arial" panose="020B0604020202020204" pitchFamily="34" charset="0"/>
                          <a:cs typeface="Arial" panose="020B0604020202020204" pitchFamily="34" charset="0"/>
                        </a:rPr>
                      </a:br>
                      <a:endParaRPr lang="en-US" sz="1100" dirty="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954422"/>
                  </a:ext>
                </a:extLst>
              </a:tr>
              <a:tr h="498278">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cs typeface="Arial" panose="020B0604020202020204" pitchFamily="34" charset="0"/>
                        </a:rPr>
                        <a:t>Pass along funding opportunities that might be helpful to other orgs.</a:t>
                      </a:r>
                      <a:endParaRPr lang="en-US" sz="1100" dirty="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a:effectLst/>
                          <a:latin typeface="Arial" panose="020B0604020202020204" pitchFamily="34" charset="0"/>
                          <a:cs typeface="Arial" panose="020B0604020202020204" pitchFamily="34" charset="0"/>
                        </a:rPr>
                      </a:br>
                      <a:endParaRPr lang="en-US" sz="110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a:effectLst/>
                          <a:latin typeface="Arial" panose="020B0604020202020204" pitchFamily="34" charset="0"/>
                          <a:cs typeface="Arial" panose="020B0604020202020204" pitchFamily="34" charset="0"/>
                        </a:rPr>
                      </a:br>
                      <a:endParaRPr lang="en-US" sz="110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a:effectLst/>
                          <a:latin typeface="Arial" panose="020B0604020202020204" pitchFamily="34" charset="0"/>
                          <a:cs typeface="Arial" panose="020B0604020202020204" pitchFamily="34" charset="0"/>
                        </a:rPr>
                      </a:br>
                      <a:endParaRPr lang="en-US" sz="110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410786"/>
                  </a:ext>
                </a:extLst>
              </a:tr>
              <a:tr h="498278">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cs typeface="Arial" panose="020B0604020202020204" pitchFamily="34" charset="0"/>
                        </a:rPr>
                        <a:t>Don’t apply to certain grants if other organizations are better fits. Encourage the funder to fund these organizations instead.</a:t>
                      </a:r>
                      <a:endParaRPr lang="en-US" sz="1100" dirty="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dirty="0">
                          <a:effectLst/>
                          <a:latin typeface="Arial" panose="020B0604020202020204" pitchFamily="34" charset="0"/>
                          <a:cs typeface="Arial" panose="020B0604020202020204" pitchFamily="34" charset="0"/>
                        </a:rPr>
                      </a:br>
                      <a:endParaRPr lang="en-US" sz="1100" dirty="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dirty="0">
                          <a:effectLst/>
                          <a:latin typeface="Arial" panose="020B0604020202020204" pitchFamily="34" charset="0"/>
                          <a:cs typeface="Arial" panose="020B0604020202020204" pitchFamily="34" charset="0"/>
                        </a:rPr>
                      </a:br>
                      <a:endParaRPr lang="en-US" sz="1100" dirty="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dirty="0">
                          <a:effectLst/>
                          <a:latin typeface="Arial" panose="020B0604020202020204" pitchFamily="34" charset="0"/>
                          <a:cs typeface="Arial" panose="020B0604020202020204" pitchFamily="34" charset="0"/>
                        </a:rPr>
                      </a:br>
                      <a:endParaRPr lang="en-US" sz="1100" dirty="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987649"/>
                  </a:ext>
                </a:extLst>
              </a:tr>
              <a:tr h="498278">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cs typeface="Arial" panose="020B0604020202020204" pitchFamily="34" charset="0"/>
                        </a:rPr>
                        <a:t>Decline funding if your organization can afford to; recommend another organization that might be struggling to get that fund.</a:t>
                      </a:r>
                      <a:endParaRPr lang="en-US" sz="1100" dirty="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a:effectLst/>
                          <a:latin typeface="Arial" panose="020B0604020202020204" pitchFamily="34" charset="0"/>
                          <a:cs typeface="Arial" panose="020B0604020202020204" pitchFamily="34" charset="0"/>
                        </a:rPr>
                      </a:br>
                      <a:endParaRPr lang="en-US" sz="110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a:effectLst/>
                          <a:latin typeface="Arial" panose="020B0604020202020204" pitchFamily="34" charset="0"/>
                          <a:cs typeface="Arial" panose="020B0604020202020204" pitchFamily="34" charset="0"/>
                        </a:rPr>
                      </a:br>
                      <a:endParaRPr lang="en-US" sz="110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dirty="0">
                          <a:effectLst/>
                          <a:latin typeface="Arial" panose="020B0604020202020204" pitchFamily="34" charset="0"/>
                          <a:cs typeface="Arial" panose="020B0604020202020204" pitchFamily="34" charset="0"/>
                        </a:rPr>
                      </a:br>
                      <a:endParaRPr lang="en-US" sz="1100" dirty="0">
                        <a:effectLst/>
                        <a:latin typeface="Arial" panose="020B0604020202020204" pitchFamily="34" charset="0"/>
                        <a:cs typeface="Arial" panose="020B0604020202020204" pitchFamily="34" charset="0"/>
                      </a:endParaRPr>
                    </a:p>
                  </a:txBody>
                  <a:tcPr marL="58759" marR="58759" marT="58759" marB="587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1841571"/>
                  </a:ext>
                </a:extLst>
              </a:tr>
            </a:tbl>
          </a:graphicData>
        </a:graphic>
      </p:graphicFrame>
      <p:sp>
        <p:nvSpPr>
          <p:cNvPr id="6" name="Rectangle 2">
            <a:extLst>
              <a:ext uri="{FF2B5EF4-FFF2-40B4-BE49-F238E27FC236}">
                <a16:creationId xmlns:a16="http://schemas.microsoft.com/office/drawing/2014/main" id="{684C6602-F7A1-A887-85AF-FA99410885F5}"/>
              </a:ext>
            </a:extLst>
          </p:cNvPr>
          <p:cNvSpPr>
            <a:spLocks noChangeArrowheads="1"/>
          </p:cNvSpPr>
          <p:nvPr/>
        </p:nvSpPr>
        <p:spPr bwMode="auto">
          <a:xfrm>
            <a:off x="1054100" y="11414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61080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1D332F8-E5DB-527C-96D8-C6540C895DF6}"/>
              </a:ext>
            </a:extLst>
          </p:cNvPr>
          <p:cNvGraphicFramePr>
            <a:graphicFrameLocks noGrp="1"/>
          </p:cNvGraphicFramePr>
          <p:nvPr/>
        </p:nvGraphicFramePr>
        <p:xfrm>
          <a:off x="336068" y="1168690"/>
          <a:ext cx="7604760" cy="2987040"/>
        </p:xfrm>
        <a:graphic>
          <a:graphicData uri="http://schemas.openxmlformats.org/drawingml/2006/table">
            <a:tbl>
              <a:tblPr/>
              <a:tblGrid>
                <a:gridCol w="4899660">
                  <a:extLst>
                    <a:ext uri="{9D8B030D-6E8A-4147-A177-3AD203B41FA5}">
                      <a16:colId xmlns:a16="http://schemas.microsoft.com/office/drawing/2014/main" val="153548823"/>
                    </a:ext>
                  </a:extLst>
                </a:gridCol>
                <a:gridCol w="830580">
                  <a:extLst>
                    <a:ext uri="{9D8B030D-6E8A-4147-A177-3AD203B41FA5}">
                      <a16:colId xmlns:a16="http://schemas.microsoft.com/office/drawing/2014/main" val="4291450542"/>
                    </a:ext>
                  </a:extLst>
                </a:gridCol>
                <a:gridCol w="784860">
                  <a:extLst>
                    <a:ext uri="{9D8B030D-6E8A-4147-A177-3AD203B41FA5}">
                      <a16:colId xmlns:a16="http://schemas.microsoft.com/office/drawing/2014/main" val="3496716762"/>
                    </a:ext>
                  </a:extLst>
                </a:gridCol>
                <a:gridCol w="1089660">
                  <a:extLst>
                    <a:ext uri="{9D8B030D-6E8A-4147-A177-3AD203B41FA5}">
                      <a16:colId xmlns:a16="http://schemas.microsoft.com/office/drawing/2014/main" val="3058969503"/>
                    </a:ext>
                  </a:extLst>
                </a:gridCol>
              </a:tblGrid>
              <a:tr h="0">
                <a:tc>
                  <a:txBody>
                    <a:bodyPr/>
                    <a:lstStyle/>
                    <a:p>
                      <a:pPr algn="ctr" rtl="0" fontAlgn="t">
                        <a:spcBef>
                          <a:spcPts val="0"/>
                        </a:spcBef>
                        <a:spcAft>
                          <a:spcPts val="0"/>
                        </a:spcAft>
                      </a:pPr>
                      <a:r>
                        <a:rPr lang="en-US" sz="1100" b="1" i="0" u="none" strike="noStrike" dirty="0">
                          <a:solidFill>
                            <a:srgbClr val="000000"/>
                          </a:solidFill>
                          <a:effectLst/>
                          <a:latin typeface="Arial" panose="020B0604020202020204" pitchFamily="34" charset="0"/>
                        </a:rPr>
                        <a:t>WHAT</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rPr>
                        <a:t>WHEN</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rPr>
                        <a:t>WHO </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rPr>
                        <a:t>HOW</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8384327"/>
                  </a:ext>
                </a:extLst>
              </a:tr>
              <a:tr h="0">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rPr>
                        <a:t>Think about having joint funding campaigns.</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8151776"/>
                  </a:ext>
                </a:extLst>
              </a:tr>
              <a:tr h="0">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rPr>
                        <a:t>Give credit to other organizations in your annual reports, grant reports, &amp; at event.</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04258"/>
                  </a:ext>
                </a:extLst>
              </a:tr>
              <a:tr h="0">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rPr>
                        <a:t>Share your templates, ideas, data, etc. with other organizations.</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2938313"/>
                  </a:ext>
                </a:extLst>
              </a:tr>
              <a:tr h="0">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rPr>
                        <a:t>Offer to help other nonprofits write grant proposals, theories of change, logic model, or whatever they might need.</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179241"/>
                  </a:ext>
                </a:extLst>
              </a:tr>
              <a:tr h="0">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rPr>
                        <a:t>When appropriate, such as on one-day giving days, encourage the people on your mailing list to give to your partner organizations.</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dirty="0">
                          <a:effectLst/>
                        </a:rPr>
                      </a:b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dirty="0">
                          <a:effectLst/>
                        </a:rPr>
                      </a:b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dirty="0">
                          <a:effectLst/>
                        </a:rPr>
                      </a:b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357720"/>
                  </a:ext>
                </a:extLst>
              </a:tr>
            </a:tbl>
          </a:graphicData>
        </a:graphic>
      </p:graphicFrame>
      <p:sp>
        <p:nvSpPr>
          <p:cNvPr id="3" name="Rectangle 1">
            <a:extLst>
              <a:ext uri="{FF2B5EF4-FFF2-40B4-BE49-F238E27FC236}">
                <a16:creationId xmlns:a16="http://schemas.microsoft.com/office/drawing/2014/main" id="{83BBA411-4096-9B19-629A-C669F1311B0D}"/>
              </a:ext>
            </a:extLst>
          </p:cNvPr>
          <p:cNvSpPr>
            <a:spLocks noChangeArrowheads="1"/>
          </p:cNvSpPr>
          <p:nvPr/>
        </p:nvSpPr>
        <p:spPr bwMode="auto">
          <a:xfrm>
            <a:off x="769938" y="124011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61A0A20B-ADC1-53D2-47E9-322C73DCF5C6}"/>
              </a:ext>
            </a:extLst>
          </p:cNvPr>
          <p:cNvSpPr txBox="1"/>
          <p:nvPr/>
        </p:nvSpPr>
        <p:spPr>
          <a:xfrm>
            <a:off x="255300" y="778325"/>
            <a:ext cx="4714905"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400" b="1" i="0" strike="noStrike" cap="none" normalizeH="0" baseline="0" dirty="0">
                <a:ln>
                  <a:noFill/>
                </a:ln>
                <a:solidFill>
                  <a:srgbClr val="000000"/>
                </a:solidFill>
                <a:effectLst/>
                <a:latin typeface="Arial" panose="020B0604020202020204" pitchFamily="34" charset="0"/>
                <a:cs typeface="Arial" panose="020B0604020202020204" pitchFamily="34" charset="0"/>
              </a:rPr>
              <a:t>3. Support other nonprofits (cont.)</a:t>
            </a:r>
            <a:endParaRPr kumimoji="0" lang="en-US" altLang="en-US" sz="1400" b="0" i="0"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39678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756F33-0E8A-95CD-64C3-E4BA298DA554}"/>
              </a:ext>
            </a:extLst>
          </p:cNvPr>
          <p:cNvSpPr txBox="1"/>
          <p:nvPr/>
        </p:nvSpPr>
        <p:spPr>
          <a:xfrm>
            <a:off x="183338" y="767224"/>
            <a:ext cx="6337738" cy="307777"/>
          </a:xfrm>
          <a:prstGeom prst="rect">
            <a:avLst/>
          </a:prstGeom>
          <a:noFill/>
        </p:spPr>
        <p:txBody>
          <a:bodyPr wrap="square">
            <a:spAutoFit/>
          </a:bodyPr>
          <a:lstStyle/>
          <a:p>
            <a:r>
              <a:rPr lang="en-US" sz="1400" b="1" i="0" dirty="0">
                <a:solidFill>
                  <a:srgbClr val="000000"/>
                </a:solidFill>
                <a:effectLst/>
                <a:latin typeface="Arial" panose="020B0604020202020204" pitchFamily="34" charset="0"/>
              </a:rPr>
              <a:t>4. Recognize donors of time and talent, not just donors of cash</a:t>
            </a:r>
            <a:endParaRPr lang="en-US" sz="1400" dirty="0"/>
          </a:p>
        </p:txBody>
      </p:sp>
      <p:graphicFrame>
        <p:nvGraphicFramePr>
          <p:cNvPr id="4" name="Table 3">
            <a:extLst>
              <a:ext uri="{FF2B5EF4-FFF2-40B4-BE49-F238E27FC236}">
                <a16:creationId xmlns:a16="http://schemas.microsoft.com/office/drawing/2014/main" id="{5CC08E37-D259-13AC-E88B-3AD3C78BA53B}"/>
              </a:ext>
            </a:extLst>
          </p:cNvPr>
          <p:cNvGraphicFramePr>
            <a:graphicFrameLocks noGrp="1"/>
          </p:cNvGraphicFramePr>
          <p:nvPr/>
        </p:nvGraphicFramePr>
        <p:xfrm>
          <a:off x="312738" y="1347203"/>
          <a:ext cx="7604760" cy="2643505"/>
        </p:xfrm>
        <a:graphic>
          <a:graphicData uri="http://schemas.openxmlformats.org/drawingml/2006/table">
            <a:tbl>
              <a:tblPr/>
              <a:tblGrid>
                <a:gridCol w="4358640">
                  <a:extLst>
                    <a:ext uri="{9D8B030D-6E8A-4147-A177-3AD203B41FA5}">
                      <a16:colId xmlns:a16="http://schemas.microsoft.com/office/drawing/2014/main" val="1003490789"/>
                    </a:ext>
                  </a:extLst>
                </a:gridCol>
                <a:gridCol w="1158240">
                  <a:extLst>
                    <a:ext uri="{9D8B030D-6E8A-4147-A177-3AD203B41FA5}">
                      <a16:colId xmlns:a16="http://schemas.microsoft.com/office/drawing/2014/main" val="3375275929"/>
                    </a:ext>
                  </a:extLst>
                </a:gridCol>
                <a:gridCol w="998220">
                  <a:extLst>
                    <a:ext uri="{9D8B030D-6E8A-4147-A177-3AD203B41FA5}">
                      <a16:colId xmlns:a16="http://schemas.microsoft.com/office/drawing/2014/main" val="663983818"/>
                    </a:ext>
                  </a:extLst>
                </a:gridCol>
                <a:gridCol w="1089660">
                  <a:extLst>
                    <a:ext uri="{9D8B030D-6E8A-4147-A177-3AD203B41FA5}">
                      <a16:colId xmlns:a16="http://schemas.microsoft.com/office/drawing/2014/main" val="2158322225"/>
                    </a:ext>
                  </a:extLst>
                </a:gridCol>
              </a:tblGrid>
              <a:tr h="0">
                <a:tc>
                  <a:txBody>
                    <a:bodyPr/>
                    <a:lstStyle/>
                    <a:p>
                      <a:pPr algn="ctr" rtl="0" fontAlgn="t">
                        <a:spcBef>
                          <a:spcPts val="0"/>
                        </a:spcBef>
                        <a:spcAft>
                          <a:spcPts val="0"/>
                        </a:spcAft>
                      </a:pPr>
                      <a:r>
                        <a:rPr lang="en-US" sz="1100" b="1" i="0" u="none" strike="noStrike" dirty="0">
                          <a:solidFill>
                            <a:srgbClr val="000000"/>
                          </a:solidFill>
                          <a:effectLst/>
                          <a:latin typeface="Arial" panose="020B0604020202020204" pitchFamily="34" charset="0"/>
                        </a:rPr>
                        <a:t>WHAT</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rPr>
                        <a:t>WHEN</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rPr>
                        <a:t>WHO </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rPr>
                        <a:t>HOW</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105494"/>
                  </a:ext>
                </a:extLst>
              </a:tr>
              <a:tr h="0">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rPr>
                        <a:t>Send volunteers handwritten thank-you notes and other forms of appreciation.</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587696"/>
                  </a:ext>
                </a:extLst>
              </a:tr>
              <a:tr h="733425">
                <a:tc>
                  <a:txBody>
                    <a:bodyPr/>
                    <a:lstStyle/>
                    <a:p>
                      <a:pPr rtl="0" fontAlgn="t">
                        <a:spcBef>
                          <a:spcPts val="0"/>
                        </a:spcBef>
                        <a:spcAft>
                          <a:spcPts val="0"/>
                        </a:spcAft>
                      </a:pPr>
                      <a:r>
                        <a:rPr lang="en-US" sz="1100" b="0" i="0" u="none" strike="noStrike">
                          <a:solidFill>
                            <a:srgbClr val="000000"/>
                          </a:solidFill>
                          <a:effectLst/>
                          <a:latin typeface="Arial" panose="020B0604020202020204" pitchFamily="34" charset="0"/>
                        </a:rPr>
                        <a:t>Send clients handwritten thank-you notes and other forms of appreciation for their participation in helping you raise money.</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4424981"/>
                  </a:ext>
                </a:extLst>
              </a:tr>
              <a:tr h="0">
                <a:tc>
                  <a:txBody>
                    <a:bodyPr/>
                    <a:lstStyle/>
                    <a:p>
                      <a:pPr rtl="0" fontAlgn="t">
                        <a:spcBef>
                          <a:spcPts val="0"/>
                        </a:spcBef>
                        <a:spcAft>
                          <a:spcPts val="0"/>
                        </a:spcAft>
                      </a:pPr>
                      <a:r>
                        <a:rPr lang="en-US" sz="1100" b="0" i="0" u="none" strike="noStrike">
                          <a:solidFill>
                            <a:srgbClr val="000000"/>
                          </a:solidFill>
                          <a:effectLst/>
                          <a:latin typeface="Arial" panose="020B0604020202020204" pitchFamily="34" charset="0"/>
                        </a:rPr>
                        <a:t>Provide compensation to people from marginalized communities who help you fundraise by sharing their stories or in other ways.</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664856"/>
                  </a:ext>
                </a:extLst>
              </a:tr>
              <a:tr h="0">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rPr>
                        <a:t>Stop listing donors by donation levels. If you must list them at all, list by alphabetical order and omit the giving levels.</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dirty="0">
                          <a:effectLst/>
                        </a:rPr>
                      </a:b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743982"/>
                  </a:ext>
                </a:extLst>
              </a:tr>
            </a:tbl>
          </a:graphicData>
        </a:graphic>
      </p:graphicFrame>
      <p:sp>
        <p:nvSpPr>
          <p:cNvPr id="5" name="Rectangle 1">
            <a:extLst>
              <a:ext uri="{FF2B5EF4-FFF2-40B4-BE49-F238E27FC236}">
                <a16:creationId xmlns:a16="http://schemas.microsoft.com/office/drawing/2014/main" id="{A5AB8A01-BB36-9210-10A7-446BE69FDE2B}"/>
              </a:ext>
            </a:extLst>
          </p:cNvPr>
          <p:cNvSpPr>
            <a:spLocks noChangeArrowheads="1"/>
          </p:cNvSpPr>
          <p:nvPr/>
        </p:nvSpPr>
        <p:spPr bwMode="auto">
          <a:xfrm>
            <a:off x="769938" y="1679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85668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A21C76-FAA0-4BB7-DC9B-237108B82549}"/>
              </a:ext>
            </a:extLst>
          </p:cNvPr>
          <p:cNvSpPr txBox="1"/>
          <p:nvPr/>
        </p:nvSpPr>
        <p:spPr>
          <a:xfrm>
            <a:off x="243348" y="860625"/>
            <a:ext cx="4572000" cy="307777"/>
          </a:xfrm>
          <a:prstGeom prst="rect">
            <a:avLst/>
          </a:prstGeom>
          <a:noFill/>
        </p:spPr>
        <p:txBody>
          <a:bodyPr wrap="square">
            <a:spAutoFit/>
          </a:bodyPr>
          <a:lstStyle/>
          <a:p>
            <a:r>
              <a:rPr lang="en-US" sz="1400" b="1" i="0" dirty="0">
                <a:solidFill>
                  <a:srgbClr val="000000"/>
                </a:solidFill>
                <a:effectLst/>
                <a:latin typeface="Arial" panose="020B0604020202020204" pitchFamily="34" charset="0"/>
              </a:rPr>
              <a:t>5. Audit for poverty tourism</a:t>
            </a:r>
            <a:endParaRPr lang="en-US" sz="1400" dirty="0"/>
          </a:p>
        </p:txBody>
      </p:sp>
      <p:graphicFrame>
        <p:nvGraphicFramePr>
          <p:cNvPr id="4" name="Table 3">
            <a:extLst>
              <a:ext uri="{FF2B5EF4-FFF2-40B4-BE49-F238E27FC236}">
                <a16:creationId xmlns:a16="http://schemas.microsoft.com/office/drawing/2014/main" id="{4896DA45-947E-E928-80B1-E168D30C15D3}"/>
              </a:ext>
            </a:extLst>
          </p:cNvPr>
          <p:cNvGraphicFramePr>
            <a:graphicFrameLocks noGrp="1"/>
          </p:cNvGraphicFramePr>
          <p:nvPr/>
        </p:nvGraphicFramePr>
        <p:xfrm>
          <a:off x="349609" y="1370627"/>
          <a:ext cx="7604760" cy="2540000"/>
        </p:xfrm>
        <a:graphic>
          <a:graphicData uri="http://schemas.openxmlformats.org/drawingml/2006/table">
            <a:tbl>
              <a:tblPr/>
              <a:tblGrid>
                <a:gridCol w="4351020">
                  <a:extLst>
                    <a:ext uri="{9D8B030D-6E8A-4147-A177-3AD203B41FA5}">
                      <a16:colId xmlns:a16="http://schemas.microsoft.com/office/drawing/2014/main" val="4007349027"/>
                    </a:ext>
                  </a:extLst>
                </a:gridCol>
                <a:gridCol w="1181100">
                  <a:extLst>
                    <a:ext uri="{9D8B030D-6E8A-4147-A177-3AD203B41FA5}">
                      <a16:colId xmlns:a16="http://schemas.microsoft.com/office/drawing/2014/main" val="2993273979"/>
                    </a:ext>
                  </a:extLst>
                </a:gridCol>
                <a:gridCol w="1005840">
                  <a:extLst>
                    <a:ext uri="{9D8B030D-6E8A-4147-A177-3AD203B41FA5}">
                      <a16:colId xmlns:a16="http://schemas.microsoft.com/office/drawing/2014/main" val="2290536483"/>
                    </a:ext>
                  </a:extLst>
                </a:gridCol>
                <a:gridCol w="1066800">
                  <a:extLst>
                    <a:ext uri="{9D8B030D-6E8A-4147-A177-3AD203B41FA5}">
                      <a16:colId xmlns:a16="http://schemas.microsoft.com/office/drawing/2014/main" val="3988697340"/>
                    </a:ext>
                  </a:extLst>
                </a:gridCol>
              </a:tblGrid>
              <a:tr h="0">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rPr>
                        <a:t>WHAT</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rPr>
                        <a:t>WHEN</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rPr>
                        <a:t>WHO </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rPr>
                        <a:t>HOW</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681391"/>
                  </a:ext>
                </a:extLst>
              </a:tr>
              <a:tr h="0">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rPr>
                        <a:t>Go through your website, social media, and other forms of communication and reflect on whether your org may be perpetuating stereotypes, especially if your organization is mostly white.</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445216"/>
                  </a:ext>
                </a:extLst>
              </a:tr>
              <a:tr h="0">
                <a:tc>
                  <a:txBody>
                    <a:bodyPr/>
                    <a:lstStyle/>
                    <a:p>
                      <a:pPr rtl="0" fontAlgn="t">
                        <a:spcBef>
                          <a:spcPts val="0"/>
                        </a:spcBef>
                        <a:spcAft>
                          <a:spcPts val="0"/>
                        </a:spcAft>
                      </a:pPr>
                      <a:r>
                        <a:rPr lang="en-US" sz="1100" b="0" i="0" u="none" strike="noStrike">
                          <a:solidFill>
                            <a:srgbClr val="000000"/>
                          </a:solidFill>
                          <a:effectLst/>
                          <a:latin typeface="Arial" panose="020B0604020202020204" pitchFamily="34" charset="0"/>
                        </a:rPr>
                        <a:t>Think carefully before asking people to share their personal stories to a room full of white donors and maybe stop doing that.</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6331491"/>
                  </a:ext>
                </a:extLst>
              </a:tr>
              <a:tr h="0">
                <a:tc>
                  <a:txBody>
                    <a:bodyPr/>
                    <a:lstStyle/>
                    <a:p>
                      <a:pPr rtl="0" fontAlgn="t">
                        <a:spcBef>
                          <a:spcPts val="0"/>
                        </a:spcBef>
                        <a:spcAft>
                          <a:spcPts val="0"/>
                        </a:spcAft>
                      </a:pPr>
                      <a:r>
                        <a:rPr lang="en-US" sz="1100" b="0" i="0" u="none" strike="noStrike">
                          <a:solidFill>
                            <a:srgbClr val="000000"/>
                          </a:solidFill>
                          <a:effectLst/>
                          <a:latin typeface="Arial" panose="020B0604020202020204" pitchFamily="34" charset="0"/>
                        </a:rPr>
                        <a:t>Reconsider how you do tours of programs so program participants don’t feel like they’re being gawked at.</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135795"/>
                  </a:ext>
                </a:extLst>
              </a:tr>
              <a:tr h="0">
                <a:tc>
                  <a:txBody>
                    <a:bodyPr/>
                    <a:lstStyle/>
                    <a:p>
                      <a:pPr rtl="0" fontAlgn="t">
                        <a:spcBef>
                          <a:spcPts val="0"/>
                        </a:spcBef>
                        <a:spcAft>
                          <a:spcPts val="0"/>
                        </a:spcAft>
                      </a:pPr>
                      <a:r>
                        <a:rPr lang="en-US" sz="1100" b="0" i="0" u="none" strike="noStrike">
                          <a:solidFill>
                            <a:srgbClr val="000000"/>
                          </a:solidFill>
                          <a:effectLst/>
                          <a:latin typeface="Arial" panose="020B0604020202020204" pitchFamily="34" charset="0"/>
                        </a:rPr>
                        <a:t>In your communications, include how donors benefit also, to avoid the “charity, pity toward others” mentality.</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dirty="0">
                          <a:effectLst/>
                        </a:rPr>
                      </a:b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99924"/>
                  </a:ext>
                </a:extLst>
              </a:tr>
            </a:tbl>
          </a:graphicData>
        </a:graphic>
      </p:graphicFrame>
      <p:sp>
        <p:nvSpPr>
          <p:cNvPr id="5" name="Rectangle 1">
            <a:extLst>
              <a:ext uri="{FF2B5EF4-FFF2-40B4-BE49-F238E27FC236}">
                <a16:creationId xmlns:a16="http://schemas.microsoft.com/office/drawing/2014/main" id="{B7128D0B-8BCD-1E32-B98B-AF2022401121}"/>
              </a:ext>
            </a:extLst>
          </p:cNvPr>
          <p:cNvSpPr>
            <a:spLocks noChangeArrowheads="1"/>
          </p:cNvSpPr>
          <p:nvPr/>
        </p:nvSpPr>
        <p:spPr bwMode="auto">
          <a:xfrm>
            <a:off x="349927" y="137142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2991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7C27CE-FBB1-C8D0-20E3-9D87C53964D1}"/>
              </a:ext>
            </a:extLst>
          </p:cNvPr>
          <p:cNvSpPr txBox="1"/>
          <p:nvPr/>
        </p:nvSpPr>
        <p:spPr>
          <a:xfrm>
            <a:off x="216873" y="812460"/>
            <a:ext cx="5608739" cy="307777"/>
          </a:xfrm>
          <a:prstGeom prst="rect">
            <a:avLst/>
          </a:prstGeom>
          <a:noFill/>
        </p:spPr>
        <p:txBody>
          <a:bodyPr wrap="square">
            <a:spAutoFit/>
          </a:bodyPr>
          <a:lstStyle/>
          <a:p>
            <a:r>
              <a:rPr lang="en-US" sz="1400" b="1" i="0" dirty="0">
                <a:solidFill>
                  <a:srgbClr val="000000"/>
                </a:solidFill>
                <a:effectLst/>
                <a:latin typeface="Arial" panose="020B0604020202020204" pitchFamily="34" charset="0"/>
              </a:rPr>
              <a:t>6. Ensure your communications and events are accessible</a:t>
            </a:r>
            <a:endParaRPr lang="en-US" sz="1400" dirty="0"/>
          </a:p>
        </p:txBody>
      </p:sp>
      <p:graphicFrame>
        <p:nvGraphicFramePr>
          <p:cNvPr id="4" name="Table 3">
            <a:extLst>
              <a:ext uri="{FF2B5EF4-FFF2-40B4-BE49-F238E27FC236}">
                <a16:creationId xmlns:a16="http://schemas.microsoft.com/office/drawing/2014/main" id="{1EA95D78-DB95-C221-6434-7DF6163B8916}"/>
              </a:ext>
            </a:extLst>
          </p:cNvPr>
          <p:cNvGraphicFramePr>
            <a:graphicFrameLocks noGrp="1"/>
          </p:cNvGraphicFramePr>
          <p:nvPr/>
        </p:nvGraphicFramePr>
        <p:xfrm>
          <a:off x="297671" y="1268730"/>
          <a:ext cx="7604760" cy="2606040"/>
        </p:xfrm>
        <a:graphic>
          <a:graphicData uri="http://schemas.openxmlformats.org/drawingml/2006/table">
            <a:tbl>
              <a:tblPr/>
              <a:tblGrid>
                <a:gridCol w="4351020">
                  <a:extLst>
                    <a:ext uri="{9D8B030D-6E8A-4147-A177-3AD203B41FA5}">
                      <a16:colId xmlns:a16="http://schemas.microsoft.com/office/drawing/2014/main" val="3625847215"/>
                    </a:ext>
                  </a:extLst>
                </a:gridCol>
                <a:gridCol w="1173480">
                  <a:extLst>
                    <a:ext uri="{9D8B030D-6E8A-4147-A177-3AD203B41FA5}">
                      <a16:colId xmlns:a16="http://schemas.microsoft.com/office/drawing/2014/main" val="1908680289"/>
                    </a:ext>
                  </a:extLst>
                </a:gridCol>
                <a:gridCol w="990600">
                  <a:extLst>
                    <a:ext uri="{9D8B030D-6E8A-4147-A177-3AD203B41FA5}">
                      <a16:colId xmlns:a16="http://schemas.microsoft.com/office/drawing/2014/main" val="4132700256"/>
                    </a:ext>
                  </a:extLst>
                </a:gridCol>
                <a:gridCol w="1089660">
                  <a:extLst>
                    <a:ext uri="{9D8B030D-6E8A-4147-A177-3AD203B41FA5}">
                      <a16:colId xmlns:a16="http://schemas.microsoft.com/office/drawing/2014/main" val="2333299224"/>
                    </a:ext>
                  </a:extLst>
                </a:gridCol>
              </a:tblGrid>
              <a:tr h="0">
                <a:tc>
                  <a:txBody>
                    <a:bodyPr/>
                    <a:lstStyle/>
                    <a:p>
                      <a:pPr algn="ctr" rtl="0" fontAlgn="t">
                        <a:spcBef>
                          <a:spcPts val="0"/>
                        </a:spcBef>
                        <a:spcAft>
                          <a:spcPts val="0"/>
                        </a:spcAft>
                      </a:pPr>
                      <a:r>
                        <a:rPr lang="en-US" sz="1100" b="1" i="0" u="none" strike="noStrike" dirty="0">
                          <a:solidFill>
                            <a:srgbClr val="000000"/>
                          </a:solidFill>
                          <a:effectLst/>
                          <a:latin typeface="Arial" panose="020B0604020202020204" pitchFamily="34" charset="0"/>
                          <a:cs typeface="Arial" panose="020B0604020202020204" pitchFamily="34" charset="0"/>
                        </a:rPr>
                        <a:t>WHAT</a:t>
                      </a:r>
                      <a:endParaRPr lang="en-US" sz="11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cs typeface="Arial" panose="020B0604020202020204" pitchFamily="34" charset="0"/>
                        </a:rPr>
                        <a:t>WHEN</a:t>
                      </a:r>
                      <a:endParaRPr lang="en-US" sz="110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cs typeface="Arial" panose="020B0604020202020204" pitchFamily="34" charset="0"/>
                        </a:rPr>
                        <a:t>WHO </a:t>
                      </a:r>
                      <a:endParaRPr lang="en-US" sz="110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cs typeface="Arial" panose="020B0604020202020204" pitchFamily="34" charset="0"/>
                        </a:rPr>
                        <a:t>HOW</a:t>
                      </a:r>
                      <a:endParaRPr lang="en-US" sz="110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978295"/>
                  </a:ext>
                </a:extLst>
              </a:tr>
              <a:tr h="0">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cs typeface="Arial" panose="020B0604020202020204" pitchFamily="34" charset="0"/>
                        </a:rPr>
                        <a:t>Make sure all your fundraising and other videos are captioned.</a:t>
                      </a:r>
                      <a:endParaRPr lang="en-US" sz="11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a:effectLst/>
                          <a:latin typeface="Arial" panose="020B0604020202020204" pitchFamily="34" charset="0"/>
                          <a:cs typeface="Arial" panose="020B0604020202020204" pitchFamily="34" charset="0"/>
                        </a:rPr>
                      </a:br>
                      <a:endParaRPr lang="en-US" sz="110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a:effectLst/>
                          <a:latin typeface="Arial" panose="020B0604020202020204" pitchFamily="34" charset="0"/>
                          <a:cs typeface="Arial" panose="020B0604020202020204" pitchFamily="34" charset="0"/>
                        </a:rPr>
                      </a:br>
                      <a:endParaRPr lang="en-US" sz="110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a:effectLst/>
                          <a:latin typeface="Arial" panose="020B0604020202020204" pitchFamily="34" charset="0"/>
                          <a:cs typeface="Arial" panose="020B0604020202020204" pitchFamily="34" charset="0"/>
                        </a:rPr>
                      </a:br>
                      <a:endParaRPr lang="en-US" sz="110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1714683"/>
                  </a:ext>
                </a:extLst>
              </a:tr>
              <a:tr h="0">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cs typeface="Arial" panose="020B0604020202020204" pitchFamily="34" charset="0"/>
                        </a:rPr>
                        <a:t>Put image descriptions/alt-text on all your images.</a:t>
                      </a:r>
                      <a:endParaRPr lang="en-US" sz="11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a:effectLst/>
                          <a:latin typeface="Arial" panose="020B0604020202020204" pitchFamily="34" charset="0"/>
                          <a:cs typeface="Arial" panose="020B0604020202020204" pitchFamily="34" charset="0"/>
                        </a:rPr>
                      </a:br>
                      <a:endParaRPr lang="en-US" sz="110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a:effectLst/>
                          <a:latin typeface="Arial" panose="020B0604020202020204" pitchFamily="34" charset="0"/>
                          <a:cs typeface="Arial" panose="020B0604020202020204" pitchFamily="34" charset="0"/>
                        </a:rPr>
                      </a:br>
                      <a:endParaRPr lang="en-US" sz="110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a:effectLst/>
                          <a:latin typeface="Arial" panose="020B0604020202020204" pitchFamily="34" charset="0"/>
                          <a:cs typeface="Arial" panose="020B0604020202020204" pitchFamily="34" charset="0"/>
                        </a:rPr>
                      </a:br>
                      <a:endParaRPr lang="en-US" sz="110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428673"/>
                  </a:ext>
                </a:extLst>
              </a:tr>
              <a:tr h="0">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cs typeface="Arial" panose="020B0604020202020204" pitchFamily="34" charset="0"/>
                        </a:rPr>
                        <a:t>Have fonts big enough and with contrasting backgrounds.</a:t>
                      </a:r>
                      <a:endParaRPr lang="en-US" sz="11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a:effectLst/>
                          <a:latin typeface="Arial" panose="020B0604020202020204" pitchFamily="34" charset="0"/>
                          <a:cs typeface="Arial" panose="020B0604020202020204" pitchFamily="34" charset="0"/>
                        </a:rPr>
                      </a:br>
                      <a:endParaRPr lang="en-US" sz="110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a:effectLst/>
                          <a:latin typeface="Arial" panose="020B0604020202020204" pitchFamily="34" charset="0"/>
                          <a:cs typeface="Arial" panose="020B0604020202020204" pitchFamily="34" charset="0"/>
                        </a:rPr>
                      </a:br>
                      <a:endParaRPr lang="en-US" sz="110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a:effectLst/>
                          <a:latin typeface="Arial" panose="020B0604020202020204" pitchFamily="34" charset="0"/>
                          <a:cs typeface="Arial" panose="020B0604020202020204" pitchFamily="34" charset="0"/>
                        </a:rPr>
                      </a:br>
                      <a:endParaRPr lang="en-US" sz="110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536067"/>
                  </a:ext>
                </a:extLst>
              </a:tr>
              <a:tr h="0">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cs typeface="Arial" panose="020B0604020202020204" pitchFamily="34" charset="0"/>
                        </a:rPr>
                        <a:t>If you have podcast or videos, make sure there are also complete transcripts.</a:t>
                      </a:r>
                      <a:endParaRPr lang="en-US" sz="11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dirty="0">
                          <a:effectLst/>
                          <a:latin typeface="Arial" panose="020B0604020202020204" pitchFamily="34" charset="0"/>
                          <a:cs typeface="Arial" panose="020B0604020202020204" pitchFamily="34" charset="0"/>
                        </a:rPr>
                      </a:br>
                      <a:endParaRPr lang="en-US" sz="11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dirty="0">
                          <a:effectLst/>
                          <a:latin typeface="Arial" panose="020B0604020202020204" pitchFamily="34" charset="0"/>
                          <a:cs typeface="Arial" panose="020B0604020202020204" pitchFamily="34" charset="0"/>
                        </a:rPr>
                      </a:br>
                      <a:endParaRPr lang="en-US" sz="11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a:effectLst/>
                          <a:latin typeface="Arial" panose="020B0604020202020204" pitchFamily="34" charset="0"/>
                          <a:cs typeface="Arial" panose="020B0604020202020204" pitchFamily="34" charset="0"/>
                        </a:rPr>
                      </a:br>
                      <a:endParaRPr lang="en-US" sz="110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6391325"/>
                  </a:ext>
                </a:extLst>
              </a:tr>
              <a:tr h="0">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cs typeface="Arial" panose="020B0604020202020204" pitchFamily="34" charset="0"/>
                        </a:rPr>
                        <a:t>Have live captioning at your events</a:t>
                      </a:r>
                      <a:endParaRPr lang="en-US" sz="11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dirty="0">
                          <a:effectLst/>
                          <a:latin typeface="Arial" panose="020B0604020202020204" pitchFamily="34" charset="0"/>
                          <a:cs typeface="Arial" panose="020B0604020202020204" pitchFamily="34" charset="0"/>
                        </a:rPr>
                      </a:br>
                      <a:endParaRPr lang="en-US" sz="11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dirty="0">
                          <a:effectLst/>
                          <a:latin typeface="Arial" panose="020B0604020202020204" pitchFamily="34" charset="0"/>
                          <a:cs typeface="Arial" panose="020B0604020202020204" pitchFamily="34" charset="0"/>
                        </a:rPr>
                      </a:br>
                      <a:endParaRPr lang="en-US" sz="11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1100" dirty="0">
                          <a:effectLst/>
                          <a:latin typeface="Arial" panose="020B0604020202020204" pitchFamily="34" charset="0"/>
                          <a:cs typeface="Arial" panose="020B0604020202020204" pitchFamily="34" charset="0"/>
                        </a:rPr>
                      </a:br>
                      <a:endParaRPr lang="en-US" sz="11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7988938"/>
                  </a:ext>
                </a:extLst>
              </a:tr>
            </a:tbl>
          </a:graphicData>
        </a:graphic>
      </p:graphicFrame>
      <p:sp>
        <p:nvSpPr>
          <p:cNvPr id="5" name="Rectangle 1">
            <a:extLst>
              <a:ext uri="{FF2B5EF4-FFF2-40B4-BE49-F238E27FC236}">
                <a16:creationId xmlns:a16="http://schemas.microsoft.com/office/drawing/2014/main" id="{45BF7DD1-B65C-53F5-BDB7-B793529006F9}"/>
              </a:ext>
            </a:extLst>
          </p:cNvPr>
          <p:cNvSpPr>
            <a:spLocks noChangeArrowheads="1"/>
          </p:cNvSpPr>
          <p:nvPr/>
        </p:nvSpPr>
        <p:spPr bwMode="auto">
          <a:xfrm>
            <a:off x="216873" y="1161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85145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2327C3-60AD-FADA-244B-6B1561AC6ACB}"/>
              </a:ext>
            </a:extLst>
          </p:cNvPr>
          <p:cNvSpPr txBox="1"/>
          <p:nvPr/>
        </p:nvSpPr>
        <p:spPr>
          <a:xfrm>
            <a:off x="235974" y="864080"/>
            <a:ext cx="4572000" cy="307777"/>
          </a:xfrm>
          <a:prstGeom prst="rect">
            <a:avLst/>
          </a:prstGeom>
          <a:noFill/>
        </p:spPr>
        <p:txBody>
          <a:bodyPr wrap="square">
            <a:spAutoFit/>
          </a:bodyPr>
          <a:lstStyle/>
          <a:p>
            <a:r>
              <a:rPr lang="en-US" sz="1400" b="1" i="0" dirty="0">
                <a:solidFill>
                  <a:srgbClr val="000000"/>
                </a:solidFill>
                <a:effectLst/>
                <a:latin typeface="Arial" panose="020B0604020202020204" pitchFamily="34" charset="0"/>
              </a:rPr>
              <a:t>7. Have challenging conversations with donors</a:t>
            </a:r>
            <a:endParaRPr lang="en-US" sz="1400" dirty="0"/>
          </a:p>
        </p:txBody>
      </p:sp>
      <p:graphicFrame>
        <p:nvGraphicFramePr>
          <p:cNvPr id="4" name="Table 3">
            <a:extLst>
              <a:ext uri="{FF2B5EF4-FFF2-40B4-BE49-F238E27FC236}">
                <a16:creationId xmlns:a16="http://schemas.microsoft.com/office/drawing/2014/main" id="{3DF1EAB2-8CD8-F887-F27A-DEB2C16EFA47}"/>
              </a:ext>
            </a:extLst>
          </p:cNvPr>
          <p:cNvGraphicFramePr>
            <a:graphicFrameLocks noGrp="1"/>
          </p:cNvGraphicFramePr>
          <p:nvPr/>
        </p:nvGraphicFramePr>
        <p:xfrm>
          <a:off x="334543" y="1347470"/>
          <a:ext cx="7604760" cy="2448560"/>
        </p:xfrm>
        <a:graphic>
          <a:graphicData uri="http://schemas.openxmlformats.org/drawingml/2006/table">
            <a:tbl>
              <a:tblPr/>
              <a:tblGrid>
                <a:gridCol w="4343400">
                  <a:extLst>
                    <a:ext uri="{9D8B030D-6E8A-4147-A177-3AD203B41FA5}">
                      <a16:colId xmlns:a16="http://schemas.microsoft.com/office/drawing/2014/main" val="154141587"/>
                    </a:ext>
                  </a:extLst>
                </a:gridCol>
                <a:gridCol w="1165860">
                  <a:extLst>
                    <a:ext uri="{9D8B030D-6E8A-4147-A177-3AD203B41FA5}">
                      <a16:colId xmlns:a16="http://schemas.microsoft.com/office/drawing/2014/main" val="1892886712"/>
                    </a:ext>
                  </a:extLst>
                </a:gridCol>
                <a:gridCol w="1005840">
                  <a:extLst>
                    <a:ext uri="{9D8B030D-6E8A-4147-A177-3AD203B41FA5}">
                      <a16:colId xmlns:a16="http://schemas.microsoft.com/office/drawing/2014/main" val="4214666870"/>
                    </a:ext>
                  </a:extLst>
                </a:gridCol>
                <a:gridCol w="1089660">
                  <a:extLst>
                    <a:ext uri="{9D8B030D-6E8A-4147-A177-3AD203B41FA5}">
                      <a16:colId xmlns:a16="http://schemas.microsoft.com/office/drawing/2014/main" val="1265677794"/>
                    </a:ext>
                  </a:extLst>
                </a:gridCol>
              </a:tblGrid>
              <a:tr h="0">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rPr>
                        <a:t>WHAT</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rPr>
                        <a:t>WHEN</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rPr>
                        <a:t>WHO </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rPr>
                        <a:t>HOW</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7107002"/>
                  </a:ext>
                </a:extLst>
              </a:tr>
              <a:tr h="0">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rPr>
                        <a:t>Provide opportunities for donors to be engaged with discussion on taxes, colonization, slavery, reparation, wealth inequity, etc.</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8258841"/>
                  </a:ext>
                </a:extLst>
              </a:tr>
              <a:tr h="0">
                <a:tc>
                  <a:txBody>
                    <a:bodyPr/>
                    <a:lstStyle/>
                    <a:p>
                      <a:pPr rtl="0" fontAlgn="t">
                        <a:spcBef>
                          <a:spcPts val="0"/>
                        </a:spcBef>
                        <a:spcAft>
                          <a:spcPts val="0"/>
                        </a:spcAft>
                      </a:pPr>
                      <a:r>
                        <a:rPr lang="en-US" sz="1100" b="0" i="0" u="none" strike="noStrike">
                          <a:solidFill>
                            <a:srgbClr val="000000"/>
                          </a:solidFill>
                          <a:effectLst/>
                          <a:latin typeface="Arial" panose="020B0604020202020204" pitchFamily="34" charset="0"/>
                        </a:rPr>
                        <a:t>Encourage donors to think about where their families’ wealth came from.</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4102563"/>
                  </a:ext>
                </a:extLst>
              </a:tr>
              <a:tr h="0">
                <a:tc>
                  <a:txBody>
                    <a:bodyPr/>
                    <a:lstStyle/>
                    <a:p>
                      <a:pPr rtl="0" fontAlgn="t">
                        <a:spcBef>
                          <a:spcPts val="0"/>
                        </a:spcBef>
                        <a:spcAft>
                          <a:spcPts val="0"/>
                        </a:spcAft>
                      </a:pPr>
                      <a:r>
                        <a:rPr lang="en-US" sz="1100" b="0" i="0" u="none" strike="noStrike">
                          <a:solidFill>
                            <a:srgbClr val="000000"/>
                          </a:solidFill>
                          <a:effectLst/>
                          <a:latin typeface="Arial" panose="020B0604020202020204" pitchFamily="34" charset="0"/>
                        </a:rPr>
                        <a:t>Identify donors who have said racist, sexist, ableist, xenophobic, LGBTQphobic things and find time to give them feedback.</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2988937"/>
                  </a:ext>
                </a:extLst>
              </a:tr>
              <a:tr h="0">
                <a:tc>
                  <a:txBody>
                    <a:bodyPr/>
                    <a:lstStyle/>
                    <a:p>
                      <a:pPr rtl="0" fontAlgn="t">
                        <a:spcBef>
                          <a:spcPts val="0"/>
                        </a:spcBef>
                        <a:spcAft>
                          <a:spcPts val="0"/>
                        </a:spcAft>
                      </a:pPr>
                      <a:r>
                        <a:rPr lang="en-US" sz="1100" b="0" i="0" u="none" strike="noStrike">
                          <a:solidFill>
                            <a:srgbClr val="000000"/>
                          </a:solidFill>
                          <a:effectLst/>
                          <a:latin typeface="Arial" panose="020B0604020202020204" pitchFamily="34" charset="0"/>
                        </a:rPr>
                        <a:t>Push back against donors who make ridiculous requests (Be OK with losing some donors).</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dirty="0">
                          <a:effectLst/>
                        </a:rPr>
                      </a:b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743991"/>
                  </a:ext>
                </a:extLst>
              </a:tr>
            </a:tbl>
          </a:graphicData>
        </a:graphic>
      </p:graphicFrame>
      <p:sp>
        <p:nvSpPr>
          <p:cNvPr id="5" name="Rectangle 1">
            <a:extLst>
              <a:ext uri="{FF2B5EF4-FFF2-40B4-BE49-F238E27FC236}">
                <a16:creationId xmlns:a16="http://schemas.microsoft.com/office/drawing/2014/main" id="{53E33129-79CD-EF8A-60CB-EE7853228EE2}"/>
              </a:ext>
            </a:extLst>
          </p:cNvPr>
          <p:cNvSpPr>
            <a:spLocks noChangeArrowheads="1"/>
          </p:cNvSpPr>
          <p:nvPr/>
        </p:nvSpPr>
        <p:spPr bwMode="auto">
          <a:xfrm>
            <a:off x="334861" y="134699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00751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628650" y="943288"/>
            <a:ext cx="6700405" cy="678019"/>
          </a:xfrm>
        </p:spPr>
        <p:txBody>
          <a:bodyPr/>
          <a:lstStyle/>
          <a:p>
            <a:pPr algn="ctr"/>
            <a:r>
              <a:rPr lang="en-US" sz="4400" dirty="0"/>
              <a:t>Welcome!</a:t>
            </a:r>
          </a:p>
        </p:txBody>
      </p:sp>
      <p:sp>
        <p:nvSpPr>
          <p:cNvPr id="4" name="Content Placeholder 3">
            <a:extLst>
              <a:ext uri="{FF2B5EF4-FFF2-40B4-BE49-F238E27FC236}">
                <a16:creationId xmlns:a16="http://schemas.microsoft.com/office/drawing/2014/main" id="{F79C4C08-966D-244B-B3AC-900638D70EAC}"/>
              </a:ext>
            </a:extLst>
          </p:cNvPr>
          <p:cNvSpPr>
            <a:spLocks noGrp="1"/>
          </p:cNvSpPr>
          <p:nvPr>
            <p:ph sz="quarter" idx="10"/>
          </p:nvPr>
        </p:nvSpPr>
        <p:spPr>
          <a:xfrm>
            <a:off x="6407728" y="2116307"/>
            <a:ext cx="2625436" cy="1297735"/>
          </a:xfrm>
        </p:spPr>
        <p:txBody>
          <a:bodyPr/>
          <a:lstStyle/>
          <a:p>
            <a:pPr marL="0" indent="0">
              <a:buNone/>
            </a:pPr>
            <a:r>
              <a:rPr lang="en-US" sz="2000" b="1" dirty="0"/>
              <a:t>John Huebler, CFRE</a:t>
            </a:r>
          </a:p>
          <a:p>
            <a:pPr marL="0" indent="0">
              <a:buNone/>
            </a:pPr>
            <a:r>
              <a:rPr lang="en-US" sz="2000" dirty="0"/>
              <a:t>Senior Associate Director, Major Gifts</a:t>
            </a:r>
          </a:p>
        </p:txBody>
      </p:sp>
      <p:pic>
        <p:nvPicPr>
          <p:cNvPr id="5" name="Picture 4" descr="Logo, company name&#10;&#10;Description automatically generated">
            <a:extLst>
              <a:ext uri="{FF2B5EF4-FFF2-40B4-BE49-F238E27FC236}">
                <a16:creationId xmlns:a16="http://schemas.microsoft.com/office/drawing/2014/main" id="{0F28B3A9-92EF-E86E-7549-86C4B0FC5E8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8984" y="3237432"/>
            <a:ext cx="1117943" cy="622374"/>
          </a:xfrm>
          <a:prstGeom prst="rect">
            <a:avLst/>
          </a:prstGeom>
          <a:noFill/>
          <a:ln>
            <a:noFill/>
          </a:ln>
        </p:spPr>
      </p:pic>
      <p:pic>
        <p:nvPicPr>
          <p:cNvPr id="7" name="Picture 6" descr="A person in a suit&#10;&#10;Description automatically generated with low confidence">
            <a:extLst>
              <a:ext uri="{FF2B5EF4-FFF2-40B4-BE49-F238E27FC236}">
                <a16:creationId xmlns:a16="http://schemas.microsoft.com/office/drawing/2014/main" id="{5C537003-0089-E58D-54CA-C2C863E0744A}"/>
              </a:ext>
            </a:extLst>
          </p:cNvPr>
          <p:cNvPicPr>
            <a:picLocks noChangeAspect="1"/>
          </p:cNvPicPr>
          <p:nvPr/>
        </p:nvPicPr>
        <p:blipFill>
          <a:blip r:embed="rId3"/>
          <a:stretch>
            <a:fillRect/>
          </a:stretch>
        </p:blipFill>
        <p:spPr>
          <a:xfrm>
            <a:off x="4784149" y="1968358"/>
            <a:ext cx="1571625" cy="1911096"/>
          </a:xfrm>
          <a:prstGeom prst="rect">
            <a:avLst/>
          </a:prstGeom>
        </p:spPr>
      </p:pic>
      <p:pic>
        <p:nvPicPr>
          <p:cNvPr id="9" name="Picture 8" descr="A picture containing wall, person, indoor, person&#10;&#10;Description automatically generated">
            <a:extLst>
              <a:ext uri="{FF2B5EF4-FFF2-40B4-BE49-F238E27FC236}">
                <a16:creationId xmlns:a16="http://schemas.microsoft.com/office/drawing/2014/main" id="{A08D9F59-78D4-5A48-712A-9608421E2494}"/>
              </a:ext>
            </a:extLst>
          </p:cNvPr>
          <p:cNvPicPr>
            <a:picLocks noChangeAspect="1"/>
          </p:cNvPicPr>
          <p:nvPr/>
        </p:nvPicPr>
        <p:blipFill>
          <a:blip r:embed="rId4"/>
          <a:stretch>
            <a:fillRect/>
          </a:stretch>
        </p:blipFill>
        <p:spPr>
          <a:xfrm>
            <a:off x="428164" y="1968358"/>
            <a:ext cx="1905000" cy="1905000"/>
          </a:xfrm>
          <a:prstGeom prst="rect">
            <a:avLst/>
          </a:prstGeom>
        </p:spPr>
      </p:pic>
      <p:sp>
        <p:nvSpPr>
          <p:cNvPr id="10" name="TextBox 9">
            <a:extLst>
              <a:ext uri="{FF2B5EF4-FFF2-40B4-BE49-F238E27FC236}">
                <a16:creationId xmlns:a16="http://schemas.microsoft.com/office/drawing/2014/main" id="{45DBA46C-D1D6-5FEB-A6CC-30F99760C3A4}"/>
              </a:ext>
            </a:extLst>
          </p:cNvPr>
          <p:cNvSpPr txBox="1"/>
          <p:nvPr/>
        </p:nvSpPr>
        <p:spPr>
          <a:xfrm>
            <a:off x="2333164" y="2099365"/>
            <a:ext cx="2083722" cy="748923"/>
          </a:xfrm>
          <a:prstGeom prst="rect">
            <a:avLst/>
          </a:prstGeom>
          <a:noFill/>
        </p:spPr>
        <p:txBody>
          <a:bodyPr wrap="square" rtlCol="0">
            <a:spAutoFit/>
          </a:bodyPr>
          <a:lstStyle/>
          <a:p>
            <a:pPr>
              <a:lnSpc>
                <a:spcPct val="90000"/>
              </a:lnSpc>
              <a:spcBef>
                <a:spcPts val="750"/>
              </a:spcBef>
            </a:pPr>
            <a:r>
              <a:rPr lang="en-US" sz="2000" b="1" dirty="0">
                <a:latin typeface="Gotham Light"/>
              </a:rPr>
              <a:t>Brenda Asare</a:t>
            </a:r>
          </a:p>
          <a:p>
            <a:pPr>
              <a:lnSpc>
                <a:spcPct val="90000"/>
              </a:lnSpc>
              <a:spcBef>
                <a:spcPts val="750"/>
              </a:spcBef>
            </a:pPr>
            <a:r>
              <a:rPr lang="en-US" sz="2000" dirty="0">
                <a:latin typeface="Gotham Light"/>
              </a:rPr>
              <a:t>President &amp; CEO</a:t>
            </a:r>
          </a:p>
        </p:txBody>
      </p:sp>
      <p:pic>
        <p:nvPicPr>
          <p:cNvPr id="12" name="Picture 11" descr="A picture containing text, sign&#10;&#10;Description automatically generated">
            <a:extLst>
              <a:ext uri="{FF2B5EF4-FFF2-40B4-BE49-F238E27FC236}">
                <a16:creationId xmlns:a16="http://schemas.microsoft.com/office/drawing/2014/main" id="{7583E923-7D8E-6A35-8787-D2DD58F84C5C}"/>
              </a:ext>
            </a:extLst>
          </p:cNvPr>
          <p:cNvPicPr>
            <a:picLocks noChangeAspect="1"/>
          </p:cNvPicPr>
          <p:nvPr/>
        </p:nvPicPr>
        <p:blipFill>
          <a:blip r:embed="rId5"/>
          <a:stretch>
            <a:fillRect/>
          </a:stretch>
        </p:blipFill>
        <p:spPr>
          <a:xfrm>
            <a:off x="2391296" y="3356044"/>
            <a:ext cx="2120091" cy="385150"/>
          </a:xfrm>
          <a:prstGeom prst="rect">
            <a:avLst/>
          </a:prstGeom>
        </p:spPr>
      </p:pic>
    </p:spTree>
    <p:extLst>
      <p:ext uri="{BB962C8B-B14F-4D97-AF65-F5344CB8AC3E}">
        <p14:creationId xmlns:p14="http://schemas.microsoft.com/office/powerpoint/2010/main" val="233254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 smiling&#10;&#10;Description automatically generated with low confidence">
            <a:extLst>
              <a:ext uri="{FF2B5EF4-FFF2-40B4-BE49-F238E27FC236}">
                <a16:creationId xmlns:a16="http://schemas.microsoft.com/office/drawing/2014/main" id="{68CAEF6F-CB17-92D4-5E70-3030065F4503}"/>
              </a:ext>
            </a:extLst>
          </p:cNvPr>
          <p:cNvPicPr>
            <a:picLocks noChangeAspect="1"/>
          </p:cNvPicPr>
          <p:nvPr/>
        </p:nvPicPr>
        <p:blipFill>
          <a:blip r:embed="rId2"/>
          <a:stretch>
            <a:fillRect/>
          </a:stretch>
        </p:blipFill>
        <p:spPr>
          <a:xfrm>
            <a:off x="413905" y="1269696"/>
            <a:ext cx="2448791" cy="2448791"/>
          </a:xfrm>
          <a:prstGeom prst="rect">
            <a:avLst/>
          </a:prstGeom>
        </p:spPr>
      </p:pic>
      <p:sp>
        <p:nvSpPr>
          <p:cNvPr id="4" name="TextBox 3">
            <a:extLst>
              <a:ext uri="{FF2B5EF4-FFF2-40B4-BE49-F238E27FC236}">
                <a16:creationId xmlns:a16="http://schemas.microsoft.com/office/drawing/2014/main" id="{9CAC36BA-8F7C-8FCD-8E97-CF40178FE3B5}"/>
              </a:ext>
            </a:extLst>
          </p:cNvPr>
          <p:cNvSpPr txBox="1"/>
          <p:nvPr/>
        </p:nvSpPr>
        <p:spPr>
          <a:xfrm>
            <a:off x="3422074" y="1553792"/>
            <a:ext cx="5514108" cy="2164695"/>
          </a:xfrm>
          <a:prstGeom prst="rect">
            <a:avLst/>
          </a:prstGeom>
          <a:noFill/>
        </p:spPr>
        <p:txBody>
          <a:bodyPr wrap="square" rtlCol="0">
            <a:spAutoFit/>
          </a:bodyPr>
          <a:lstStyle/>
          <a:p>
            <a:pPr>
              <a:lnSpc>
                <a:spcPct val="90000"/>
              </a:lnSpc>
              <a:spcBef>
                <a:spcPts val="750"/>
              </a:spcBef>
            </a:pPr>
            <a:r>
              <a:rPr lang="en-US" sz="2000" b="1" dirty="0">
                <a:latin typeface="Gotham Light"/>
              </a:rPr>
              <a:t>Marc A. Barnes, Ph.D., CFRE </a:t>
            </a:r>
          </a:p>
          <a:p>
            <a:pPr>
              <a:lnSpc>
                <a:spcPct val="90000"/>
              </a:lnSpc>
              <a:spcBef>
                <a:spcPts val="750"/>
              </a:spcBef>
            </a:pPr>
            <a:r>
              <a:rPr lang="en-US" sz="2000" dirty="0">
                <a:latin typeface="Gotham Light"/>
              </a:rPr>
              <a:t>Sr. Vice President</a:t>
            </a:r>
          </a:p>
          <a:p>
            <a:pPr>
              <a:lnSpc>
                <a:spcPct val="90000"/>
              </a:lnSpc>
              <a:spcBef>
                <a:spcPts val="750"/>
              </a:spcBef>
            </a:pPr>
            <a:r>
              <a:rPr lang="en-US" sz="2000" dirty="0">
                <a:latin typeface="Gotham Light"/>
              </a:rPr>
              <a:t>Principal Gifts </a:t>
            </a:r>
            <a:r>
              <a:rPr lang="en-US" sz="2000">
                <a:latin typeface="Gotham Light"/>
              </a:rPr>
              <a:t>&amp; Strategic </a:t>
            </a:r>
            <a:r>
              <a:rPr lang="en-US" sz="2000" dirty="0">
                <a:latin typeface="Gotham Light"/>
              </a:rPr>
              <a:t>Impact Investment Fund, UNCF</a:t>
            </a:r>
          </a:p>
          <a:p>
            <a:pPr>
              <a:lnSpc>
                <a:spcPct val="90000"/>
              </a:lnSpc>
              <a:spcBef>
                <a:spcPts val="750"/>
              </a:spcBef>
            </a:pPr>
            <a:endParaRPr lang="en-US" sz="2000" dirty="0">
              <a:latin typeface="Gotham Light"/>
            </a:endParaRPr>
          </a:p>
          <a:p>
            <a:pPr>
              <a:lnSpc>
                <a:spcPct val="90000"/>
              </a:lnSpc>
              <a:spcBef>
                <a:spcPts val="750"/>
              </a:spcBef>
            </a:pPr>
            <a:r>
              <a:rPr lang="en-US" sz="2000" i="1" dirty="0">
                <a:latin typeface="Gotham Light"/>
              </a:rPr>
              <a:t>Moderator</a:t>
            </a:r>
          </a:p>
        </p:txBody>
      </p:sp>
    </p:spTree>
    <p:extLst>
      <p:ext uri="{BB962C8B-B14F-4D97-AF65-F5344CB8AC3E}">
        <p14:creationId xmlns:p14="http://schemas.microsoft.com/office/powerpoint/2010/main" val="913895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 and tie&#10;&#10;Description automatically generated with medium confidence">
            <a:extLst>
              <a:ext uri="{FF2B5EF4-FFF2-40B4-BE49-F238E27FC236}">
                <a16:creationId xmlns:a16="http://schemas.microsoft.com/office/drawing/2014/main" id="{87D99C93-CA14-3007-19D4-BA2606D37226}"/>
              </a:ext>
            </a:extLst>
          </p:cNvPr>
          <p:cNvPicPr>
            <a:picLocks noChangeAspect="1"/>
          </p:cNvPicPr>
          <p:nvPr/>
        </p:nvPicPr>
        <p:blipFill>
          <a:blip r:embed="rId2"/>
          <a:stretch>
            <a:fillRect/>
          </a:stretch>
        </p:blipFill>
        <p:spPr>
          <a:xfrm>
            <a:off x="7005204" y="990598"/>
            <a:ext cx="2057400" cy="2057400"/>
          </a:xfrm>
          <a:prstGeom prst="rect">
            <a:avLst/>
          </a:prstGeom>
        </p:spPr>
      </p:pic>
      <p:pic>
        <p:nvPicPr>
          <p:cNvPr id="5" name="Picture 4" descr="A person smiling for the camera&#10;&#10;Description automatically generated with medium confidence">
            <a:extLst>
              <a:ext uri="{FF2B5EF4-FFF2-40B4-BE49-F238E27FC236}">
                <a16:creationId xmlns:a16="http://schemas.microsoft.com/office/drawing/2014/main" id="{B3314457-AAA6-84CA-B034-30325305E55A}"/>
              </a:ext>
            </a:extLst>
          </p:cNvPr>
          <p:cNvPicPr>
            <a:picLocks noChangeAspect="1"/>
          </p:cNvPicPr>
          <p:nvPr/>
        </p:nvPicPr>
        <p:blipFill>
          <a:blip r:embed="rId3"/>
          <a:stretch>
            <a:fillRect/>
          </a:stretch>
        </p:blipFill>
        <p:spPr>
          <a:xfrm>
            <a:off x="4700865" y="990598"/>
            <a:ext cx="2057400" cy="2057400"/>
          </a:xfrm>
          <a:prstGeom prst="rect">
            <a:avLst/>
          </a:prstGeom>
        </p:spPr>
      </p:pic>
      <p:pic>
        <p:nvPicPr>
          <p:cNvPr id="7" name="Picture 6" descr="A person smiling for the camera&#10;&#10;Description automatically generated with low confidence">
            <a:extLst>
              <a:ext uri="{FF2B5EF4-FFF2-40B4-BE49-F238E27FC236}">
                <a16:creationId xmlns:a16="http://schemas.microsoft.com/office/drawing/2014/main" id="{7158896E-2AA6-6FAE-1FC5-3F128E29AE50}"/>
              </a:ext>
            </a:extLst>
          </p:cNvPr>
          <p:cNvPicPr>
            <a:picLocks noChangeAspect="1"/>
          </p:cNvPicPr>
          <p:nvPr/>
        </p:nvPicPr>
        <p:blipFill>
          <a:blip r:embed="rId4"/>
          <a:stretch>
            <a:fillRect/>
          </a:stretch>
        </p:blipFill>
        <p:spPr>
          <a:xfrm>
            <a:off x="2385735" y="990598"/>
            <a:ext cx="2057400" cy="2057400"/>
          </a:xfrm>
          <a:prstGeom prst="rect">
            <a:avLst/>
          </a:prstGeom>
        </p:spPr>
      </p:pic>
      <p:pic>
        <p:nvPicPr>
          <p:cNvPr id="9" name="Picture 8" descr="A picture containing tree, outdoor, person, park&#10;&#10;Description automatically generated">
            <a:extLst>
              <a:ext uri="{FF2B5EF4-FFF2-40B4-BE49-F238E27FC236}">
                <a16:creationId xmlns:a16="http://schemas.microsoft.com/office/drawing/2014/main" id="{92AB3582-E772-6D93-3121-62FA1D6FC3A2}"/>
              </a:ext>
            </a:extLst>
          </p:cNvPr>
          <p:cNvPicPr>
            <a:picLocks noChangeAspect="1"/>
          </p:cNvPicPr>
          <p:nvPr/>
        </p:nvPicPr>
        <p:blipFill>
          <a:blip r:embed="rId5"/>
          <a:stretch>
            <a:fillRect/>
          </a:stretch>
        </p:blipFill>
        <p:spPr>
          <a:xfrm>
            <a:off x="81396" y="990598"/>
            <a:ext cx="2057400" cy="2057400"/>
          </a:xfrm>
          <a:prstGeom prst="rect">
            <a:avLst/>
          </a:prstGeom>
        </p:spPr>
      </p:pic>
      <p:sp>
        <p:nvSpPr>
          <p:cNvPr id="10" name="TextBox 9">
            <a:extLst>
              <a:ext uri="{FF2B5EF4-FFF2-40B4-BE49-F238E27FC236}">
                <a16:creationId xmlns:a16="http://schemas.microsoft.com/office/drawing/2014/main" id="{B13C47E2-4212-68EB-74ED-4AE5E5D41E10}"/>
              </a:ext>
            </a:extLst>
          </p:cNvPr>
          <p:cNvSpPr txBox="1"/>
          <p:nvPr/>
        </p:nvSpPr>
        <p:spPr>
          <a:xfrm>
            <a:off x="70606" y="3024705"/>
            <a:ext cx="2057399" cy="1077218"/>
          </a:xfrm>
          <a:prstGeom prst="rect">
            <a:avLst/>
          </a:prstGeom>
          <a:noFill/>
        </p:spPr>
        <p:txBody>
          <a:bodyPr wrap="square" rtlCol="0">
            <a:spAutoFit/>
          </a:bodyPr>
          <a:lstStyle/>
          <a:p>
            <a:r>
              <a:rPr lang="en-US" sz="1600" b="1" dirty="0">
                <a:latin typeface="Gotham Light"/>
              </a:rPr>
              <a:t>Caroline Durham, J.D.</a:t>
            </a:r>
            <a:r>
              <a:rPr lang="en-US" sz="1600" dirty="0">
                <a:latin typeface="Gotham Light"/>
              </a:rPr>
              <a:t> Executive Director</a:t>
            </a:r>
          </a:p>
          <a:p>
            <a:r>
              <a:rPr lang="en-US" sz="1600" dirty="0">
                <a:latin typeface="Gotham Light"/>
              </a:rPr>
              <a:t>St. Charles Center for Faith + Action	</a:t>
            </a:r>
          </a:p>
        </p:txBody>
      </p:sp>
      <p:sp>
        <p:nvSpPr>
          <p:cNvPr id="11" name="TextBox 10">
            <a:extLst>
              <a:ext uri="{FF2B5EF4-FFF2-40B4-BE49-F238E27FC236}">
                <a16:creationId xmlns:a16="http://schemas.microsoft.com/office/drawing/2014/main" id="{B6112236-9F70-AB46-F8CB-04026C5DB003}"/>
              </a:ext>
            </a:extLst>
          </p:cNvPr>
          <p:cNvSpPr txBox="1"/>
          <p:nvPr/>
        </p:nvSpPr>
        <p:spPr>
          <a:xfrm>
            <a:off x="2266950" y="3015178"/>
            <a:ext cx="2404377" cy="1046440"/>
          </a:xfrm>
          <a:prstGeom prst="rect">
            <a:avLst/>
          </a:prstGeom>
          <a:noFill/>
        </p:spPr>
        <p:txBody>
          <a:bodyPr wrap="square" rtlCol="0">
            <a:spAutoFit/>
          </a:bodyPr>
          <a:lstStyle/>
          <a:p>
            <a:r>
              <a:rPr lang="en-US" sz="1550" b="1" dirty="0">
                <a:latin typeface="Gotham Light"/>
              </a:rPr>
              <a:t>Alisha Johnson Perry, CFRE</a:t>
            </a:r>
          </a:p>
          <a:p>
            <a:r>
              <a:rPr lang="en-US" sz="1550" dirty="0">
                <a:latin typeface="Gotham Light"/>
              </a:rPr>
              <a:t>Director of Donor Programs</a:t>
            </a:r>
          </a:p>
          <a:p>
            <a:r>
              <a:rPr lang="en-US" sz="1550" dirty="0">
                <a:latin typeface="Gotham Light"/>
              </a:rPr>
              <a:t>Gulf Coast Community Foundation</a:t>
            </a:r>
          </a:p>
        </p:txBody>
      </p:sp>
      <p:sp>
        <p:nvSpPr>
          <p:cNvPr id="12" name="TextBox 11">
            <a:extLst>
              <a:ext uri="{FF2B5EF4-FFF2-40B4-BE49-F238E27FC236}">
                <a16:creationId xmlns:a16="http://schemas.microsoft.com/office/drawing/2014/main" id="{47DA59D2-2E14-171C-9B50-66BEFACE0667}"/>
              </a:ext>
            </a:extLst>
          </p:cNvPr>
          <p:cNvSpPr txBox="1"/>
          <p:nvPr/>
        </p:nvSpPr>
        <p:spPr>
          <a:xfrm>
            <a:off x="4671327" y="3024705"/>
            <a:ext cx="2057401" cy="1261884"/>
          </a:xfrm>
          <a:prstGeom prst="rect">
            <a:avLst/>
          </a:prstGeom>
          <a:noFill/>
        </p:spPr>
        <p:txBody>
          <a:bodyPr wrap="square" rtlCol="0">
            <a:spAutoFit/>
          </a:bodyPr>
          <a:lstStyle/>
          <a:p>
            <a:r>
              <a:rPr lang="en-US" sz="1600" b="1">
                <a:latin typeface="Gotham Light"/>
              </a:rPr>
              <a:t>Caitlin Scanlan</a:t>
            </a:r>
            <a:endParaRPr lang="en-US" sz="1600" b="1" dirty="0">
              <a:latin typeface="Gotham Light"/>
            </a:endParaRPr>
          </a:p>
          <a:p>
            <a:r>
              <a:rPr lang="en-US" sz="1500" dirty="0">
                <a:latin typeface="Gotham Light"/>
              </a:rPr>
              <a:t>Chief Development Officer</a:t>
            </a:r>
          </a:p>
          <a:p>
            <a:r>
              <a:rPr lang="en-US" sz="1500" dirty="0">
                <a:latin typeface="Gotham Light"/>
              </a:rPr>
              <a:t>Reconcile New Orleans, Inc.  |  Café Reconcile</a:t>
            </a:r>
          </a:p>
        </p:txBody>
      </p:sp>
      <p:sp>
        <p:nvSpPr>
          <p:cNvPr id="13" name="TextBox 12">
            <a:extLst>
              <a:ext uri="{FF2B5EF4-FFF2-40B4-BE49-F238E27FC236}">
                <a16:creationId xmlns:a16="http://schemas.microsoft.com/office/drawing/2014/main" id="{79463F27-85F5-DAA9-C0D3-0E39593D4D3F}"/>
              </a:ext>
            </a:extLst>
          </p:cNvPr>
          <p:cNvSpPr txBox="1"/>
          <p:nvPr/>
        </p:nvSpPr>
        <p:spPr>
          <a:xfrm>
            <a:off x="7005204" y="3015178"/>
            <a:ext cx="2027862" cy="830997"/>
          </a:xfrm>
          <a:prstGeom prst="rect">
            <a:avLst/>
          </a:prstGeom>
          <a:noFill/>
        </p:spPr>
        <p:txBody>
          <a:bodyPr wrap="square" rtlCol="0">
            <a:spAutoFit/>
          </a:bodyPr>
          <a:lstStyle/>
          <a:p>
            <a:r>
              <a:rPr lang="en-US" sz="1600" b="1" dirty="0">
                <a:latin typeface="Gotham Light"/>
              </a:rPr>
              <a:t>Cory Sparks, Ph.D.</a:t>
            </a:r>
          </a:p>
          <a:p>
            <a:r>
              <a:rPr lang="en-US" sz="1600" dirty="0">
                <a:latin typeface="Gotham Light"/>
              </a:rPr>
              <a:t>Major Gift Officer</a:t>
            </a:r>
          </a:p>
          <a:p>
            <a:r>
              <a:rPr lang="en-US" sz="1600" dirty="0">
                <a:latin typeface="Gotham Light"/>
              </a:rPr>
              <a:t>Dillard University</a:t>
            </a:r>
          </a:p>
        </p:txBody>
      </p:sp>
    </p:spTree>
    <p:extLst>
      <p:ext uri="{BB962C8B-B14F-4D97-AF65-F5344CB8AC3E}">
        <p14:creationId xmlns:p14="http://schemas.microsoft.com/office/powerpoint/2010/main" val="2505212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radar chart&#10;&#10;Description automatically generated">
            <a:extLst>
              <a:ext uri="{FF2B5EF4-FFF2-40B4-BE49-F238E27FC236}">
                <a16:creationId xmlns:a16="http://schemas.microsoft.com/office/drawing/2014/main" id="{1AE41507-BAAD-978F-0FA0-7EEFC2F803FB}"/>
              </a:ext>
            </a:extLst>
          </p:cNvPr>
          <p:cNvPicPr>
            <a:picLocks noChangeAspect="1"/>
          </p:cNvPicPr>
          <p:nvPr/>
        </p:nvPicPr>
        <p:blipFill>
          <a:blip r:embed="rId2"/>
          <a:stretch>
            <a:fillRect/>
          </a:stretch>
        </p:blipFill>
        <p:spPr>
          <a:xfrm>
            <a:off x="2657475" y="809625"/>
            <a:ext cx="3524250" cy="3524250"/>
          </a:xfrm>
          <a:prstGeom prst="rect">
            <a:avLst/>
          </a:prstGeom>
        </p:spPr>
      </p:pic>
    </p:spTree>
    <p:extLst>
      <p:ext uri="{BB962C8B-B14F-4D97-AF65-F5344CB8AC3E}">
        <p14:creationId xmlns:p14="http://schemas.microsoft.com/office/powerpoint/2010/main" val="211389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g21e61ee270b_0_811"/>
          <p:cNvPicPr preferRelativeResize="0"/>
          <p:nvPr/>
        </p:nvPicPr>
        <p:blipFill rotWithShape="1">
          <a:blip r:embed="rId3">
            <a:alphaModFix/>
          </a:blip>
          <a:srcRect/>
          <a:stretch/>
        </p:blipFill>
        <p:spPr>
          <a:xfrm>
            <a:off x="1198270" y="1920167"/>
            <a:ext cx="6747460" cy="2477583"/>
          </a:xfrm>
          <a:prstGeom prst="rect">
            <a:avLst/>
          </a:prstGeom>
          <a:noFill/>
          <a:ln>
            <a:noFill/>
          </a:ln>
        </p:spPr>
      </p:pic>
      <p:sp>
        <p:nvSpPr>
          <p:cNvPr id="192" name="Google Shape;192;g21e61ee270b_0_811"/>
          <p:cNvSpPr txBox="1"/>
          <p:nvPr/>
        </p:nvSpPr>
        <p:spPr>
          <a:xfrm>
            <a:off x="1334415" y="810300"/>
            <a:ext cx="6611315" cy="1109867"/>
          </a:xfrm>
          <a:prstGeom prst="rect">
            <a:avLst/>
          </a:prstGeom>
          <a:noFill/>
          <a:ln>
            <a:noFill/>
          </a:ln>
        </p:spPr>
        <p:txBody>
          <a:bodyPr spcFirstLastPara="1" wrap="square" lIns="62204" tIns="62204" rIns="62204" bIns="62204" anchor="t" anchorCtr="0">
            <a:spAutoFit/>
          </a:bodyPr>
          <a:lstStyle/>
          <a:p>
            <a:pPr algn="ctr">
              <a:buClr>
                <a:srgbClr val="000000"/>
              </a:buClr>
              <a:buSzPts val="4700"/>
            </a:pPr>
            <a:r>
              <a:rPr lang="en-US" sz="3198" dirty="0">
                <a:solidFill>
                  <a:schemeClr val="dk1"/>
                </a:solidFill>
                <a:latin typeface="Lobster"/>
                <a:ea typeface="Lobster"/>
                <a:cs typeface="Lobster"/>
                <a:sym typeface="Lobster"/>
              </a:rPr>
              <a:t>FROM S.M.A.R.T. </a:t>
            </a:r>
            <a:endParaRPr sz="3198" dirty="0">
              <a:solidFill>
                <a:schemeClr val="dk1"/>
              </a:solidFill>
              <a:latin typeface="Lobster"/>
              <a:ea typeface="Lobster"/>
              <a:cs typeface="Lobster"/>
              <a:sym typeface="Lobster"/>
            </a:endParaRPr>
          </a:p>
          <a:p>
            <a:pPr algn="ctr">
              <a:buClr>
                <a:srgbClr val="000000"/>
              </a:buClr>
              <a:buSzPts val="4700"/>
            </a:pPr>
            <a:r>
              <a:rPr lang="en-US" sz="3198" dirty="0">
                <a:solidFill>
                  <a:schemeClr val="dk1"/>
                </a:solidFill>
                <a:latin typeface="Lobster"/>
                <a:ea typeface="Lobster"/>
                <a:cs typeface="Lobster"/>
                <a:sym typeface="Lobster"/>
              </a:rPr>
              <a:t>TO  S.M.A.R.T.I.E. GOALS</a:t>
            </a:r>
            <a:endParaRPr sz="3198" dirty="0">
              <a:solidFill>
                <a:schemeClr val="dk1"/>
              </a:solidFill>
              <a:latin typeface="Lobster"/>
              <a:ea typeface="Lobster"/>
              <a:cs typeface="Lobster"/>
              <a:sym typeface="Lobster"/>
            </a:endParaRPr>
          </a:p>
        </p:txBody>
      </p:sp>
    </p:spTree>
    <p:extLst>
      <p:ext uri="{BB962C8B-B14F-4D97-AF65-F5344CB8AC3E}">
        <p14:creationId xmlns:p14="http://schemas.microsoft.com/office/powerpoint/2010/main" val="3053123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1e61ee270b_0_404"/>
          <p:cNvSpPr txBox="1"/>
          <p:nvPr/>
        </p:nvSpPr>
        <p:spPr>
          <a:xfrm>
            <a:off x="1421446" y="126775"/>
            <a:ext cx="6329226" cy="651560"/>
          </a:xfrm>
          <a:prstGeom prst="rect">
            <a:avLst/>
          </a:prstGeom>
          <a:noFill/>
          <a:ln>
            <a:noFill/>
          </a:ln>
        </p:spPr>
        <p:txBody>
          <a:bodyPr spcFirstLastPara="1" wrap="square" lIns="68566" tIns="68566" rIns="68566" bIns="68566" anchor="t" anchorCtr="0">
            <a:spAutoFit/>
          </a:bodyPr>
          <a:lstStyle/>
          <a:p>
            <a:pPr algn="ctr">
              <a:buClr>
                <a:srgbClr val="000000"/>
              </a:buClr>
              <a:buSzPts val="4900"/>
            </a:pPr>
            <a:endParaRPr sz="3334">
              <a:solidFill>
                <a:srgbClr val="000000"/>
              </a:solidFill>
              <a:latin typeface="Roboto"/>
              <a:ea typeface="Roboto"/>
              <a:cs typeface="Roboto"/>
              <a:sym typeface="Roboto"/>
            </a:endParaRPr>
          </a:p>
        </p:txBody>
      </p:sp>
      <p:graphicFrame>
        <p:nvGraphicFramePr>
          <p:cNvPr id="199" name="Google Shape;199;g21e61ee270b_0_404"/>
          <p:cNvGraphicFramePr/>
          <p:nvPr/>
        </p:nvGraphicFramePr>
        <p:xfrm>
          <a:off x="219076" y="778336"/>
          <a:ext cx="8858250" cy="3374790"/>
        </p:xfrm>
        <a:graphic>
          <a:graphicData uri="http://schemas.openxmlformats.org/drawingml/2006/table">
            <a:tbl>
              <a:tblPr>
                <a:noFill/>
              </a:tblPr>
              <a:tblGrid>
                <a:gridCol w="1747041">
                  <a:extLst>
                    <a:ext uri="{9D8B030D-6E8A-4147-A177-3AD203B41FA5}">
                      <a16:colId xmlns:a16="http://schemas.microsoft.com/office/drawing/2014/main" val="20000"/>
                    </a:ext>
                  </a:extLst>
                </a:gridCol>
                <a:gridCol w="7111209">
                  <a:extLst>
                    <a:ext uri="{9D8B030D-6E8A-4147-A177-3AD203B41FA5}">
                      <a16:colId xmlns:a16="http://schemas.microsoft.com/office/drawing/2014/main" val="20001"/>
                    </a:ext>
                  </a:extLst>
                </a:gridCol>
              </a:tblGrid>
              <a:tr h="532282">
                <a:tc>
                  <a:txBody>
                    <a:bodyPr/>
                    <a:lstStyle/>
                    <a:p>
                      <a:pPr marL="0" marR="0" lvl="0" indent="0" algn="l" rtl="0">
                        <a:lnSpc>
                          <a:spcPct val="115000"/>
                        </a:lnSpc>
                        <a:spcBef>
                          <a:spcPts val="0"/>
                        </a:spcBef>
                        <a:spcAft>
                          <a:spcPts val="0"/>
                        </a:spcAft>
                        <a:buClr>
                          <a:srgbClr val="000000"/>
                        </a:buClr>
                        <a:buSzPts val="2900"/>
                        <a:buFont typeface="Arial"/>
                        <a:buNone/>
                      </a:pPr>
                      <a:r>
                        <a:rPr lang="en-US" sz="1200" b="1" u="none" strike="noStrike" cap="none">
                          <a:solidFill>
                            <a:schemeClr val="dk1"/>
                          </a:solidFill>
                          <a:latin typeface="Proxima Nova"/>
                          <a:ea typeface="Proxima Nova"/>
                          <a:cs typeface="Proxima Nova"/>
                          <a:sym typeface="Proxima Nova"/>
                        </a:rPr>
                        <a:t>STRATEGIC</a:t>
                      </a:r>
                      <a:endParaRPr sz="1200" b="1" u="none" strike="noStrike" cap="none">
                        <a:solidFill>
                          <a:schemeClr val="dk1"/>
                        </a:solidFill>
                        <a:latin typeface="Proxima Nova"/>
                        <a:ea typeface="Proxima Nova"/>
                        <a:cs typeface="Proxima Nova"/>
                        <a:sym typeface="Proxima Nova"/>
                      </a:endParaRPr>
                    </a:p>
                  </a:txBody>
                  <a:tcPr marL="43205" marR="43205" marT="43205" marB="43205" anchor="ctr">
                    <a:lnL w="12700" cap="flat" cmpd="sng">
                      <a:solidFill>
                        <a:srgbClr val="FFFFFF"/>
                      </a:solidFill>
                      <a:prstDash val="solid"/>
                      <a:round/>
                      <a:headEnd type="none" w="sm" len="sm"/>
                      <a:tailEnd type="none" w="sm" len="sm"/>
                    </a:lnL>
                    <a:lnR w="12700" cap="flat" cmpd="sng">
                      <a:solidFill>
                        <a:srgbClr val="E4DEDB"/>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E4DEDB"/>
                      </a:solidFill>
                      <a:prstDash val="solid"/>
                      <a:round/>
                      <a:headEnd type="none" w="sm" len="sm"/>
                      <a:tailEnd type="none" w="sm" len="sm"/>
                    </a:lnB>
                  </a:tcPr>
                </a:tc>
                <a:tc>
                  <a:txBody>
                    <a:bodyPr/>
                    <a:lstStyle/>
                    <a:p>
                      <a:pPr marL="171450" marR="0" lvl="0" indent="0" algn="l" rtl="0">
                        <a:lnSpc>
                          <a:spcPct val="115000"/>
                        </a:lnSpc>
                        <a:spcBef>
                          <a:spcPts val="0"/>
                        </a:spcBef>
                        <a:spcAft>
                          <a:spcPts val="0"/>
                        </a:spcAft>
                        <a:buClr>
                          <a:srgbClr val="000000"/>
                        </a:buClr>
                        <a:buSzPts val="1850"/>
                        <a:buFont typeface="Arial"/>
                        <a:buNone/>
                      </a:pPr>
                      <a:r>
                        <a:rPr lang="en-US" sz="1200" b="1" u="none" strike="noStrike" cap="none">
                          <a:solidFill>
                            <a:schemeClr val="dk1"/>
                          </a:solidFill>
                          <a:latin typeface="Proxima Nova"/>
                          <a:ea typeface="Proxima Nova"/>
                          <a:cs typeface="Proxima Nova"/>
                          <a:sym typeface="Proxima Nova"/>
                        </a:rPr>
                        <a:t>Reflects an important dimension of what your organization seeks to accomplish (programmatic or capacity-building priorities).</a:t>
                      </a:r>
                      <a:endParaRPr sz="1200" b="1" u="none" strike="noStrike" cap="none">
                        <a:solidFill>
                          <a:schemeClr val="dk1"/>
                        </a:solidFill>
                        <a:latin typeface="Proxima Nova"/>
                        <a:ea typeface="Proxima Nova"/>
                        <a:cs typeface="Proxima Nova"/>
                        <a:sym typeface="Proxima Nova"/>
                      </a:endParaRPr>
                    </a:p>
                  </a:txBody>
                  <a:tcPr marL="43205" marR="43205" marT="43205" marB="43205" anchor="ctr">
                    <a:lnL w="12700" cap="flat" cmpd="sng">
                      <a:solidFill>
                        <a:srgbClr val="E4DEDB"/>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E4DEDB"/>
                      </a:solidFill>
                      <a:prstDash val="solid"/>
                      <a:round/>
                      <a:headEnd type="none" w="sm" len="sm"/>
                      <a:tailEnd type="none" w="sm" len="sm"/>
                    </a:lnB>
                  </a:tcPr>
                </a:tc>
                <a:extLst>
                  <a:ext uri="{0D108BD9-81ED-4DB2-BD59-A6C34878D82A}">
                    <a16:rowId xmlns:a16="http://schemas.microsoft.com/office/drawing/2014/main" val="10000"/>
                  </a:ext>
                </a:extLst>
              </a:tr>
              <a:tr h="532282">
                <a:tc>
                  <a:txBody>
                    <a:bodyPr/>
                    <a:lstStyle/>
                    <a:p>
                      <a:pPr marL="0" marR="0" lvl="0" indent="0" algn="l" rtl="0">
                        <a:lnSpc>
                          <a:spcPct val="115000"/>
                        </a:lnSpc>
                        <a:spcBef>
                          <a:spcPts val="0"/>
                        </a:spcBef>
                        <a:spcAft>
                          <a:spcPts val="0"/>
                        </a:spcAft>
                        <a:buClr>
                          <a:srgbClr val="000000"/>
                        </a:buClr>
                        <a:buSzPts val="2900"/>
                        <a:buFont typeface="Arial"/>
                        <a:buNone/>
                      </a:pPr>
                      <a:r>
                        <a:rPr lang="en-US" sz="1200" b="1" u="none" strike="noStrike" cap="none">
                          <a:solidFill>
                            <a:schemeClr val="dk1"/>
                          </a:solidFill>
                          <a:latin typeface="Proxima Nova"/>
                          <a:ea typeface="Proxima Nova"/>
                          <a:cs typeface="Proxima Nova"/>
                          <a:sym typeface="Proxima Nova"/>
                        </a:rPr>
                        <a:t>MEASURABLE</a:t>
                      </a:r>
                      <a:endParaRPr sz="1200" b="1" u="none" strike="noStrike" cap="none">
                        <a:solidFill>
                          <a:schemeClr val="dk1"/>
                        </a:solidFill>
                        <a:latin typeface="Proxima Nova"/>
                        <a:ea typeface="Proxima Nova"/>
                        <a:cs typeface="Proxima Nova"/>
                        <a:sym typeface="Proxima Nova"/>
                      </a:endParaRPr>
                    </a:p>
                  </a:txBody>
                  <a:tcPr marL="43205" marR="43205" marT="43205" marB="43205" anchor="ctr">
                    <a:lnL w="12700" cap="flat" cmpd="sng">
                      <a:solidFill>
                        <a:srgbClr val="FFFFFF"/>
                      </a:solidFill>
                      <a:prstDash val="solid"/>
                      <a:round/>
                      <a:headEnd type="none" w="sm" len="sm"/>
                      <a:tailEnd type="none" w="sm" len="sm"/>
                    </a:lnL>
                    <a:lnR w="12700" cap="flat" cmpd="sng">
                      <a:solidFill>
                        <a:srgbClr val="E4DEDB"/>
                      </a:solidFill>
                      <a:prstDash val="solid"/>
                      <a:round/>
                      <a:headEnd type="none" w="sm" len="sm"/>
                      <a:tailEnd type="none" w="sm" len="sm"/>
                    </a:lnR>
                    <a:lnT w="12700" cap="flat" cmpd="sng">
                      <a:solidFill>
                        <a:srgbClr val="E4DEDB"/>
                      </a:solidFill>
                      <a:prstDash val="solid"/>
                      <a:round/>
                      <a:headEnd type="none" w="sm" len="sm"/>
                      <a:tailEnd type="none" w="sm" len="sm"/>
                    </a:lnT>
                    <a:lnB w="12700" cap="flat" cmpd="sng">
                      <a:solidFill>
                        <a:srgbClr val="E4DEDB"/>
                      </a:solidFill>
                      <a:prstDash val="solid"/>
                      <a:round/>
                      <a:headEnd type="none" w="sm" len="sm"/>
                      <a:tailEnd type="none" w="sm" len="sm"/>
                    </a:lnB>
                  </a:tcPr>
                </a:tc>
                <a:tc>
                  <a:txBody>
                    <a:bodyPr/>
                    <a:lstStyle/>
                    <a:p>
                      <a:pPr marL="171450" marR="0" lvl="0" indent="0" algn="l" rtl="0">
                        <a:lnSpc>
                          <a:spcPct val="115000"/>
                        </a:lnSpc>
                        <a:spcBef>
                          <a:spcPts val="0"/>
                        </a:spcBef>
                        <a:spcAft>
                          <a:spcPts val="0"/>
                        </a:spcAft>
                        <a:buClr>
                          <a:srgbClr val="000000"/>
                        </a:buClr>
                        <a:buSzPts val="1850"/>
                        <a:buFont typeface="Arial"/>
                        <a:buNone/>
                      </a:pPr>
                      <a:r>
                        <a:rPr lang="en-US" sz="1200" b="1" u="none" strike="noStrike" cap="none" dirty="0">
                          <a:solidFill>
                            <a:schemeClr val="dk1"/>
                          </a:solidFill>
                          <a:latin typeface="Proxima Nova"/>
                          <a:ea typeface="Proxima Nova"/>
                          <a:cs typeface="Proxima Nova"/>
                          <a:sym typeface="Proxima Nova"/>
                        </a:rPr>
                        <a:t>Includes standards by which reasonable people can agree on whether the goal has been met (by </a:t>
                      </a:r>
                      <a:r>
                        <a:rPr lang="en-US" sz="1200" b="1" u="none" strike="noStrike" cap="none" baseline="0" dirty="0">
                          <a:solidFill>
                            <a:schemeClr val="dk1"/>
                          </a:solidFill>
                          <a:latin typeface="Proxima Nova"/>
                          <a:ea typeface="Proxima Nova"/>
                          <a:cs typeface="Proxima Nova"/>
                          <a:sym typeface="Proxima Nova"/>
                        </a:rPr>
                        <a:t>numbers</a:t>
                      </a:r>
                      <a:r>
                        <a:rPr lang="en-US" sz="1200" b="1" u="none" strike="noStrike" cap="none" dirty="0">
                          <a:solidFill>
                            <a:schemeClr val="dk1"/>
                          </a:solidFill>
                          <a:latin typeface="Proxima Nova"/>
                          <a:ea typeface="Proxima Nova"/>
                          <a:cs typeface="Proxima Nova"/>
                          <a:sym typeface="Proxima Nova"/>
                        </a:rPr>
                        <a:t> or defined qualities).</a:t>
                      </a:r>
                      <a:endParaRPr sz="1200" b="1" u="none" strike="noStrike" cap="none" dirty="0">
                        <a:solidFill>
                          <a:schemeClr val="dk1"/>
                        </a:solidFill>
                        <a:latin typeface="Proxima Nova"/>
                        <a:ea typeface="Proxima Nova"/>
                        <a:cs typeface="Proxima Nova"/>
                        <a:sym typeface="Proxima Nova"/>
                      </a:endParaRPr>
                    </a:p>
                  </a:txBody>
                  <a:tcPr marL="43205" marR="43205" marT="43205" marB="43205" anchor="ctr">
                    <a:lnL w="12700" cap="flat" cmpd="sng">
                      <a:solidFill>
                        <a:srgbClr val="E4DEDB"/>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E4DEDB"/>
                      </a:solidFill>
                      <a:prstDash val="solid"/>
                      <a:round/>
                      <a:headEnd type="none" w="sm" len="sm"/>
                      <a:tailEnd type="none" w="sm" len="sm"/>
                    </a:lnT>
                    <a:lnB w="12700" cap="flat" cmpd="sng">
                      <a:solidFill>
                        <a:srgbClr val="E4DEDB"/>
                      </a:solidFill>
                      <a:prstDash val="solid"/>
                      <a:round/>
                      <a:headEnd type="none" w="sm" len="sm"/>
                      <a:tailEnd type="none" w="sm" len="sm"/>
                    </a:lnB>
                  </a:tcPr>
                </a:tc>
                <a:extLst>
                  <a:ext uri="{0D108BD9-81ED-4DB2-BD59-A6C34878D82A}">
                    <a16:rowId xmlns:a16="http://schemas.microsoft.com/office/drawing/2014/main" val="10001"/>
                  </a:ext>
                </a:extLst>
              </a:tr>
              <a:tr h="532282">
                <a:tc>
                  <a:txBody>
                    <a:bodyPr/>
                    <a:lstStyle/>
                    <a:p>
                      <a:pPr marL="0" marR="0" lvl="0" indent="0" algn="l" rtl="0">
                        <a:lnSpc>
                          <a:spcPct val="115000"/>
                        </a:lnSpc>
                        <a:spcBef>
                          <a:spcPts val="0"/>
                        </a:spcBef>
                        <a:spcAft>
                          <a:spcPts val="0"/>
                        </a:spcAft>
                        <a:buClr>
                          <a:srgbClr val="000000"/>
                        </a:buClr>
                        <a:buSzPts val="2900"/>
                        <a:buFont typeface="Arial"/>
                        <a:buNone/>
                      </a:pPr>
                      <a:r>
                        <a:rPr lang="en-US" sz="1200" b="1" u="none" strike="noStrike" cap="none">
                          <a:solidFill>
                            <a:schemeClr val="dk1"/>
                          </a:solidFill>
                          <a:latin typeface="Proxima Nova"/>
                          <a:ea typeface="Proxima Nova"/>
                          <a:cs typeface="Proxima Nova"/>
                          <a:sym typeface="Proxima Nova"/>
                        </a:rPr>
                        <a:t>AMBITIOUS</a:t>
                      </a:r>
                      <a:endParaRPr sz="1200" b="1" u="none" strike="noStrike" cap="none">
                        <a:solidFill>
                          <a:schemeClr val="dk1"/>
                        </a:solidFill>
                        <a:latin typeface="Proxima Nova"/>
                        <a:ea typeface="Proxima Nova"/>
                        <a:cs typeface="Proxima Nova"/>
                        <a:sym typeface="Proxima Nova"/>
                      </a:endParaRPr>
                    </a:p>
                  </a:txBody>
                  <a:tcPr marL="43205" marR="43205" marT="43205" marB="43205" anchor="ctr">
                    <a:lnL w="12700" cap="flat" cmpd="sng">
                      <a:solidFill>
                        <a:srgbClr val="FFFFFF"/>
                      </a:solidFill>
                      <a:prstDash val="solid"/>
                      <a:round/>
                      <a:headEnd type="none" w="sm" len="sm"/>
                      <a:tailEnd type="none" w="sm" len="sm"/>
                    </a:lnL>
                    <a:lnR w="12700" cap="flat" cmpd="sng">
                      <a:solidFill>
                        <a:srgbClr val="E4DEDB"/>
                      </a:solidFill>
                      <a:prstDash val="solid"/>
                      <a:round/>
                      <a:headEnd type="none" w="sm" len="sm"/>
                      <a:tailEnd type="none" w="sm" len="sm"/>
                    </a:lnR>
                    <a:lnT w="12700" cap="flat" cmpd="sng">
                      <a:solidFill>
                        <a:srgbClr val="E4DEDB"/>
                      </a:solidFill>
                      <a:prstDash val="solid"/>
                      <a:round/>
                      <a:headEnd type="none" w="sm" len="sm"/>
                      <a:tailEnd type="none" w="sm" len="sm"/>
                    </a:lnT>
                    <a:lnB w="12700" cap="flat" cmpd="sng">
                      <a:solidFill>
                        <a:srgbClr val="E4DEDB"/>
                      </a:solidFill>
                      <a:prstDash val="solid"/>
                      <a:round/>
                      <a:headEnd type="none" w="sm" len="sm"/>
                      <a:tailEnd type="none" w="sm" len="sm"/>
                    </a:lnB>
                  </a:tcPr>
                </a:tc>
                <a:tc>
                  <a:txBody>
                    <a:bodyPr/>
                    <a:lstStyle/>
                    <a:p>
                      <a:pPr marL="171450" marR="0" lvl="0" indent="0" algn="l" rtl="0">
                        <a:lnSpc>
                          <a:spcPct val="115000"/>
                        </a:lnSpc>
                        <a:spcBef>
                          <a:spcPts val="0"/>
                        </a:spcBef>
                        <a:spcAft>
                          <a:spcPts val="0"/>
                        </a:spcAft>
                        <a:buClr>
                          <a:srgbClr val="000000"/>
                        </a:buClr>
                        <a:buSzPts val="1850"/>
                        <a:buFont typeface="Arial"/>
                        <a:buNone/>
                      </a:pPr>
                      <a:r>
                        <a:rPr lang="en-US" sz="1200" b="1" u="none" strike="noStrike" cap="none" dirty="0">
                          <a:solidFill>
                            <a:schemeClr val="dk1"/>
                          </a:solidFill>
                          <a:latin typeface="Proxima Nova"/>
                          <a:ea typeface="Proxima Nova"/>
                          <a:cs typeface="Proxima Nova"/>
                          <a:sym typeface="Proxima Nova"/>
                        </a:rPr>
                        <a:t>Challenging enough that achievement would mean significant progress—a “stretch” for the organization.</a:t>
                      </a:r>
                      <a:endParaRPr sz="1200" b="1" u="none" strike="noStrike" cap="none" dirty="0">
                        <a:solidFill>
                          <a:schemeClr val="dk1"/>
                        </a:solidFill>
                        <a:latin typeface="Proxima Nova"/>
                        <a:ea typeface="Proxima Nova"/>
                        <a:cs typeface="Proxima Nova"/>
                        <a:sym typeface="Proxima Nova"/>
                      </a:endParaRPr>
                    </a:p>
                  </a:txBody>
                  <a:tcPr marL="43205" marR="43205" marT="43205" marB="43205" anchor="ctr">
                    <a:lnL w="12700" cap="flat" cmpd="sng">
                      <a:solidFill>
                        <a:srgbClr val="E4DEDB"/>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E4DEDB"/>
                      </a:solidFill>
                      <a:prstDash val="solid"/>
                      <a:round/>
                      <a:headEnd type="none" w="sm" len="sm"/>
                      <a:tailEnd type="none" w="sm" len="sm"/>
                    </a:lnT>
                    <a:lnB w="12700" cap="flat" cmpd="sng">
                      <a:solidFill>
                        <a:srgbClr val="E4DEDB"/>
                      </a:solidFill>
                      <a:prstDash val="solid"/>
                      <a:round/>
                      <a:headEnd type="none" w="sm" len="sm"/>
                      <a:tailEnd type="none" w="sm" len="sm"/>
                    </a:lnB>
                  </a:tcPr>
                </a:tc>
                <a:extLst>
                  <a:ext uri="{0D108BD9-81ED-4DB2-BD59-A6C34878D82A}">
                    <a16:rowId xmlns:a16="http://schemas.microsoft.com/office/drawing/2014/main" val="10002"/>
                  </a:ext>
                </a:extLst>
              </a:tr>
              <a:tr h="532282">
                <a:tc>
                  <a:txBody>
                    <a:bodyPr/>
                    <a:lstStyle/>
                    <a:p>
                      <a:pPr marL="0" marR="0" lvl="0" indent="0" algn="l" rtl="0">
                        <a:lnSpc>
                          <a:spcPct val="115000"/>
                        </a:lnSpc>
                        <a:spcBef>
                          <a:spcPts val="0"/>
                        </a:spcBef>
                        <a:spcAft>
                          <a:spcPts val="0"/>
                        </a:spcAft>
                        <a:buClr>
                          <a:srgbClr val="000000"/>
                        </a:buClr>
                        <a:buSzPts val="2900"/>
                        <a:buFont typeface="Arial"/>
                        <a:buNone/>
                      </a:pPr>
                      <a:r>
                        <a:rPr lang="en-US" sz="1200" b="1" u="none" strike="noStrike" cap="none">
                          <a:solidFill>
                            <a:schemeClr val="dk1"/>
                          </a:solidFill>
                          <a:latin typeface="Proxima Nova"/>
                          <a:ea typeface="Proxima Nova"/>
                          <a:cs typeface="Proxima Nova"/>
                          <a:sym typeface="Proxima Nova"/>
                        </a:rPr>
                        <a:t>REALISTIC</a:t>
                      </a:r>
                      <a:endParaRPr sz="1200" b="1" u="none" strike="noStrike" cap="none">
                        <a:solidFill>
                          <a:schemeClr val="dk1"/>
                        </a:solidFill>
                        <a:latin typeface="Proxima Nova"/>
                        <a:ea typeface="Proxima Nova"/>
                        <a:cs typeface="Proxima Nova"/>
                        <a:sym typeface="Proxima Nova"/>
                      </a:endParaRPr>
                    </a:p>
                  </a:txBody>
                  <a:tcPr marL="43205" marR="43205" marT="43205" marB="43205" anchor="ctr">
                    <a:lnL w="12700" cap="flat" cmpd="sng">
                      <a:solidFill>
                        <a:srgbClr val="FFFFFF"/>
                      </a:solidFill>
                      <a:prstDash val="solid"/>
                      <a:round/>
                      <a:headEnd type="none" w="sm" len="sm"/>
                      <a:tailEnd type="none" w="sm" len="sm"/>
                    </a:lnL>
                    <a:lnR w="12700" cap="flat" cmpd="sng">
                      <a:solidFill>
                        <a:srgbClr val="E4DEDB"/>
                      </a:solidFill>
                      <a:prstDash val="solid"/>
                      <a:round/>
                      <a:headEnd type="none" w="sm" len="sm"/>
                      <a:tailEnd type="none" w="sm" len="sm"/>
                    </a:lnR>
                    <a:lnT w="12700" cap="flat" cmpd="sng">
                      <a:solidFill>
                        <a:srgbClr val="E4DEDB"/>
                      </a:solidFill>
                      <a:prstDash val="solid"/>
                      <a:round/>
                      <a:headEnd type="none" w="sm" len="sm"/>
                      <a:tailEnd type="none" w="sm" len="sm"/>
                    </a:lnT>
                    <a:lnB w="12700" cap="flat" cmpd="sng">
                      <a:solidFill>
                        <a:srgbClr val="E4DEDB"/>
                      </a:solidFill>
                      <a:prstDash val="solid"/>
                      <a:round/>
                      <a:headEnd type="none" w="sm" len="sm"/>
                      <a:tailEnd type="none" w="sm" len="sm"/>
                    </a:lnB>
                  </a:tcPr>
                </a:tc>
                <a:tc>
                  <a:txBody>
                    <a:bodyPr/>
                    <a:lstStyle/>
                    <a:p>
                      <a:pPr marL="171450" marR="0" lvl="0" indent="0" algn="l" rtl="0">
                        <a:lnSpc>
                          <a:spcPct val="115000"/>
                        </a:lnSpc>
                        <a:spcBef>
                          <a:spcPts val="0"/>
                        </a:spcBef>
                        <a:spcAft>
                          <a:spcPts val="0"/>
                        </a:spcAft>
                        <a:buClr>
                          <a:srgbClr val="000000"/>
                        </a:buClr>
                        <a:buSzPts val="1850"/>
                        <a:buFont typeface="Arial"/>
                        <a:buNone/>
                      </a:pPr>
                      <a:r>
                        <a:rPr lang="en-US" sz="1200" b="1" u="none" strike="noStrike" cap="none" dirty="0">
                          <a:solidFill>
                            <a:schemeClr val="dk1"/>
                          </a:solidFill>
                          <a:latin typeface="Proxima Nova"/>
                          <a:ea typeface="Proxima Nova"/>
                          <a:cs typeface="Proxima Nova"/>
                          <a:sym typeface="Proxima Nova"/>
                        </a:rPr>
                        <a:t>Not so challenging as to indicate lack of thought about resources, capacity, or execution; possible to track and worth the time and energy to do so.</a:t>
                      </a:r>
                      <a:endParaRPr sz="1200" b="1" u="none" strike="noStrike" cap="none" dirty="0">
                        <a:solidFill>
                          <a:schemeClr val="dk1"/>
                        </a:solidFill>
                        <a:latin typeface="Proxima Nova"/>
                        <a:ea typeface="Proxima Nova"/>
                        <a:cs typeface="Proxima Nova"/>
                        <a:sym typeface="Proxima Nova"/>
                      </a:endParaRPr>
                    </a:p>
                  </a:txBody>
                  <a:tcPr marL="43205" marR="43205" marT="43205" marB="43205" anchor="ctr">
                    <a:lnL w="12700" cap="flat" cmpd="sng">
                      <a:solidFill>
                        <a:srgbClr val="E4DEDB"/>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E4DEDB"/>
                      </a:solidFill>
                      <a:prstDash val="solid"/>
                      <a:round/>
                      <a:headEnd type="none" w="sm" len="sm"/>
                      <a:tailEnd type="none" w="sm" len="sm"/>
                    </a:lnT>
                    <a:lnB w="12700" cap="flat" cmpd="sng">
                      <a:solidFill>
                        <a:srgbClr val="E4DEDB"/>
                      </a:solidFill>
                      <a:prstDash val="solid"/>
                      <a:round/>
                      <a:headEnd type="none" w="sm" len="sm"/>
                      <a:tailEnd type="none" w="sm" len="sm"/>
                    </a:lnB>
                  </a:tcPr>
                </a:tc>
                <a:extLst>
                  <a:ext uri="{0D108BD9-81ED-4DB2-BD59-A6C34878D82A}">
                    <a16:rowId xmlns:a16="http://schemas.microsoft.com/office/drawing/2014/main" val="10003"/>
                  </a:ext>
                </a:extLst>
              </a:tr>
              <a:tr h="356690">
                <a:tc>
                  <a:txBody>
                    <a:bodyPr/>
                    <a:lstStyle/>
                    <a:p>
                      <a:pPr marL="0" marR="0" lvl="0" indent="0" algn="l" rtl="0">
                        <a:lnSpc>
                          <a:spcPct val="115000"/>
                        </a:lnSpc>
                        <a:spcBef>
                          <a:spcPts val="0"/>
                        </a:spcBef>
                        <a:spcAft>
                          <a:spcPts val="0"/>
                        </a:spcAft>
                        <a:buClr>
                          <a:srgbClr val="000000"/>
                        </a:buClr>
                        <a:buSzPts val="2900"/>
                        <a:buFont typeface="Arial"/>
                        <a:buNone/>
                      </a:pPr>
                      <a:r>
                        <a:rPr lang="en-US" sz="1200" b="1" u="none" strike="noStrike" cap="none">
                          <a:solidFill>
                            <a:schemeClr val="dk1"/>
                          </a:solidFill>
                          <a:latin typeface="Proxima Nova"/>
                          <a:ea typeface="Proxima Nova"/>
                          <a:cs typeface="Proxima Nova"/>
                          <a:sym typeface="Proxima Nova"/>
                        </a:rPr>
                        <a:t>TIME-BOUND</a:t>
                      </a:r>
                      <a:endParaRPr sz="1200" b="1" u="none" strike="noStrike" cap="none">
                        <a:solidFill>
                          <a:schemeClr val="dk1"/>
                        </a:solidFill>
                        <a:latin typeface="Proxima Nova"/>
                        <a:ea typeface="Proxima Nova"/>
                        <a:cs typeface="Proxima Nova"/>
                        <a:sym typeface="Proxima Nova"/>
                      </a:endParaRPr>
                    </a:p>
                  </a:txBody>
                  <a:tcPr marL="43205" marR="43205" marT="43205" marB="43205" anchor="ctr">
                    <a:lnL w="12700" cap="flat" cmpd="sng">
                      <a:solidFill>
                        <a:srgbClr val="FFFFFF"/>
                      </a:solidFill>
                      <a:prstDash val="solid"/>
                      <a:round/>
                      <a:headEnd type="none" w="sm" len="sm"/>
                      <a:tailEnd type="none" w="sm" len="sm"/>
                    </a:lnL>
                    <a:lnR w="12700" cap="flat" cmpd="sng">
                      <a:solidFill>
                        <a:srgbClr val="E4DEDB"/>
                      </a:solidFill>
                      <a:prstDash val="solid"/>
                      <a:round/>
                      <a:headEnd type="none" w="sm" len="sm"/>
                      <a:tailEnd type="none" w="sm" len="sm"/>
                    </a:lnR>
                    <a:lnT w="12700" cap="flat" cmpd="sng">
                      <a:solidFill>
                        <a:srgbClr val="E4DEDB"/>
                      </a:solidFill>
                      <a:prstDash val="solid"/>
                      <a:round/>
                      <a:headEnd type="none" w="sm" len="sm"/>
                      <a:tailEnd type="none" w="sm" len="sm"/>
                    </a:lnT>
                    <a:lnB w="12700" cap="flat" cmpd="sng">
                      <a:solidFill>
                        <a:srgbClr val="E4DEDB"/>
                      </a:solidFill>
                      <a:prstDash val="solid"/>
                      <a:round/>
                      <a:headEnd type="none" w="sm" len="sm"/>
                      <a:tailEnd type="none" w="sm" len="sm"/>
                    </a:lnB>
                  </a:tcPr>
                </a:tc>
                <a:tc>
                  <a:txBody>
                    <a:bodyPr/>
                    <a:lstStyle/>
                    <a:p>
                      <a:pPr marL="171450" marR="0" lvl="0" indent="0" algn="l" rtl="0">
                        <a:lnSpc>
                          <a:spcPct val="115000"/>
                        </a:lnSpc>
                        <a:spcBef>
                          <a:spcPts val="0"/>
                        </a:spcBef>
                        <a:spcAft>
                          <a:spcPts val="0"/>
                        </a:spcAft>
                        <a:buClr>
                          <a:srgbClr val="000000"/>
                        </a:buClr>
                        <a:buSzPts val="1850"/>
                        <a:buFont typeface="Arial"/>
                        <a:buNone/>
                      </a:pPr>
                      <a:r>
                        <a:rPr lang="en-US" sz="1200" b="1" u="none" strike="noStrike" cap="none" dirty="0">
                          <a:solidFill>
                            <a:schemeClr val="dk1"/>
                          </a:solidFill>
                          <a:latin typeface="Proxima Nova"/>
                          <a:ea typeface="Proxima Nova"/>
                          <a:cs typeface="Proxima Nova"/>
                          <a:sym typeface="Proxima Nova"/>
                        </a:rPr>
                        <a:t>Includes a clear deadline.</a:t>
                      </a:r>
                      <a:endParaRPr sz="1200" b="1" u="none" strike="noStrike" cap="none" dirty="0">
                        <a:solidFill>
                          <a:schemeClr val="dk1"/>
                        </a:solidFill>
                        <a:latin typeface="Proxima Nova"/>
                        <a:ea typeface="Proxima Nova"/>
                        <a:cs typeface="Proxima Nova"/>
                        <a:sym typeface="Proxima Nova"/>
                      </a:endParaRPr>
                    </a:p>
                  </a:txBody>
                  <a:tcPr marL="43205" marR="43205" marT="43205" marB="43205" anchor="ctr">
                    <a:lnL w="12700" cap="flat" cmpd="sng">
                      <a:solidFill>
                        <a:srgbClr val="E4DEDB"/>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E4DEDB"/>
                      </a:solidFill>
                      <a:prstDash val="solid"/>
                      <a:round/>
                      <a:headEnd type="none" w="sm" len="sm"/>
                      <a:tailEnd type="none" w="sm" len="sm"/>
                    </a:lnT>
                    <a:lnB w="12700" cap="flat" cmpd="sng">
                      <a:solidFill>
                        <a:srgbClr val="E4DEDB"/>
                      </a:solidFill>
                      <a:prstDash val="solid"/>
                      <a:round/>
                      <a:headEnd type="none" w="sm" len="sm"/>
                      <a:tailEnd type="none" w="sm" len="sm"/>
                    </a:lnB>
                  </a:tcPr>
                </a:tc>
                <a:extLst>
                  <a:ext uri="{0D108BD9-81ED-4DB2-BD59-A6C34878D82A}">
                    <a16:rowId xmlns:a16="http://schemas.microsoft.com/office/drawing/2014/main" val="10004"/>
                  </a:ext>
                </a:extLst>
              </a:tr>
              <a:tr h="532282">
                <a:tc>
                  <a:txBody>
                    <a:bodyPr/>
                    <a:lstStyle/>
                    <a:p>
                      <a:pPr marL="0" marR="25400" lvl="0" indent="0" algn="l" rtl="0">
                        <a:lnSpc>
                          <a:spcPct val="115000"/>
                        </a:lnSpc>
                        <a:spcBef>
                          <a:spcPts val="0"/>
                        </a:spcBef>
                        <a:spcAft>
                          <a:spcPts val="0"/>
                        </a:spcAft>
                        <a:buClr>
                          <a:srgbClr val="000000"/>
                        </a:buClr>
                        <a:buSzPts val="2900"/>
                        <a:buFont typeface="Arial"/>
                        <a:buNone/>
                      </a:pPr>
                      <a:r>
                        <a:rPr lang="en-US" sz="1200" b="1" u="none" strike="noStrike" cap="none">
                          <a:solidFill>
                            <a:schemeClr val="dk1"/>
                          </a:solidFill>
                          <a:latin typeface="Proxima Nova"/>
                          <a:ea typeface="Proxima Nova"/>
                          <a:cs typeface="Proxima Nova"/>
                          <a:sym typeface="Proxima Nova"/>
                        </a:rPr>
                        <a:t>INCLUSIVE</a:t>
                      </a:r>
                      <a:endParaRPr sz="1200" b="1" u="none" strike="noStrike" cap="none">
                        <a:solidFill>
                          <a:schemeClr val="dk1"/>
                        </a:solidFill>
                        <a:latin typeface="Proxima Nova"/>
                        <a:ea typeface="Proxima Nova"/>
                        <a:cs typeface="Proxima Nova"/>
                        <a:sym typeface="Proxima Nova"/>
                      </a:endParaRPr>
                    </a:p>
                  </a:txBody>
                  <a:tcPr marL="43205" marR="43205" marT="43205" marB="43205" anchor="ctr">
                    <a:lnL w="12700" cap="flat" cmpd="sng">
                      <a:solidFill>
                        <a:srgbClr val="FFFFFF"/>
                      </a:solidFill>
                      <a:prstDash val="solid"/>
                      <a:round/>
                      <a:headEnd type="none" w="sm" len="sm"/>
                      <a:tailEnd type="none" w="sm" len="sm"/>
                    </a:lnL>
                    <a:lnR w="12700" cap="flat" cmpd="sng">
                      <a:solidFill>
                        <a:srgbClr val="E4DEDB"/>
                      </a:solidFill>
                      <a:prstDash val="solid"/>
                      <a:round/>
                      <a:headEnd type="none" w="sm" len="sm"/>
                      <a:tailEnd type="none" w="sm" len="sm"/>
                    </a:lnR>
                    <a:lnT w="12700" cap="flat" cmpd="sng">
                      <a:solidFill>
                        <a:srgbClr val="E4DEDB"/>
                      </a:solidFill>
                      <a:prstDash val="solid"/>
                      <a:round/>
                      <a:headEnd type="none" w="sm" len="sm"/>
                      <a:tailEnd type="none" w="sm" len="sm"/>
                    </a:lnT>
                    <a:lnB w="12700" cap="flat" cmpd="sng">
                      <a:solidFill>
                        <a:srgbClr val="E4DEDB"/>
                      </a:solidFill>
                      <a:prstDash val="solid"/>
                      <a:round/>
                      <a:headEnd type="none" w="sm" len="sm"/>
                      <a:tailEnd type="none" w="sm" len="sm"/>
                    </a:lnB>
                  </a:tcPr>
                </a:tc>
                <a:tc>
                  <a:txBody>
                    <a:bodyPr/>
                    <a:lstStyle/>
                    <a:p>
                      <a:pPr marL="171450" marR="25400" lvl="0" indent="0" algn="l" rtl="0">
                        <a:lnSpc>
                          <a:spcPct val="115000"/>
                        </a:lnSpc>
                        <a:spcBef>
                          <a:spcPts val="0"/>
                        </a:spcBef>
                        <a:spcAft>
                          <a:spcPts val="0"/>
                        </a:spcAft>
                        <a:buClr>
                          <a:srgbClr val="000000"/>
                        </a:buClr>
                        <a:buSzPts val="1850"/>
                        <a:buFont typeface="Arial"/>
                        <a:buNone/>
                      </a:pPr>
                      <a:r>
                        <a:rPr lang="en-US" sz="1200" b="1" u="none" strike="noStrike" cap="none" dirty="0">
                          <a:solidFill>
                            <a:schemeClr val="dk1"/>
                          </a:solidFill>
                          <a:latin typeface="Proxima Nova"/>
                          <a:ea typeface="Proxima Nova"/>
                          <a:cs typeface="Proxima Nova"/>
                          <a:sym typeface="Proxima Nova"/>
                        </a:rPr>
                        <a:t>Brings traditionally marginalized people—particularly those most impacted—into processes, activities, and decision/policy-making in a way that shares power.</a:t>
                      </a:r>
                      <a:endParaRPr sz="1200" b="1" u="none" strike="noStrike" cap="none" dirty="0">
                        <a:solidFill>
                          <a:schemeClr val="dk1"/>
                        </a:solidFill>
                        <a:latin typeface="Proxima Nova"/>
                        <a:ea typeface="Proxima Nova"/>
                        <a:cs typeface="Proxima Nova"/>
                        <a:sym typeface="Proxima Nova"/>
                      </a:endParaRPr>
                    </a:p>
                  </a:txBody>
                  <a:tcPr marL="43205" marR="43205" marT="43205" marB="43205" anchor="ctr">
                    <a:lnL w="12700" cap="flat" cmpd="sng">
                      <a:solidFill>
                        <a:srgbClr val="E4DEDB"/>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E4DEDB"/>
                      </a:solidFill>
                      <a:prstDash val="solid"/>
                      <a:round/>
                      <a:headEnd type="none" w="sm" len="sm"/>
                      <a:tailEnd type="none" w="sm" len="sm"/>
                    </a:lnT>
                    <a:lnB w="12700" cap="flat" cmpd="sng">
                      <a:solidFill>
                        <a:srgbClr val="E4DEDB"/>
                      </a:solidFill>
                      <a:prstDash val="solid"/>
                      <a:round/>
                      <a:headEnd type="none" w="sm" len="sm"/>
                      <a:tailEnd type="none" w="sm" len="sm"/>
                    </a:lnB>
                  </a:tcPr>
                </a:tc>
                <a:extLst>
                  <a:ext uri="{0D108BD9-81ED-4DB2-BD59-A6C34878D82A}">
                    <a16:rowId xmlns:a16="http://schemas.microsoft.com/office/drawing/2014/main" val="10005"/>
                  </a:ext>
                </a:extLst>
              </a:tr>
              <a:tr h="356690">
                <a:tc>
                  <a:txBody>
                    <a:bodyPr/>
                    <a:lstStyle/>
                    <a:p>
                      <a:pPr marL="0" marR="0" lvl="0" indent="0" algn="l" rtl="0">
                        <a:lnSpc>
                          <a:spcPct val="115000"/>
                        </a:lnSpc>
                        <a:spcBef>
                          <a:spcPts val="0"/>
                        </a:spcBef>
                        <a:spcAft>
                          <a:spcPts val="0"/>
                        </a:spcAft>
                        <a:buClr>
                          <a:srgbClr val="000000"/>
                        </a:buClr>
                        <a:buSzPts val="2900"/>
                        <a:buFont typeface="Arial"/>
                        <a:buNone/>
                      </a:pPr>
                      <a:r>
                        <a:rPr lang="en-US" sz="1200" b="1" u="none" strike="noStrike" cap="none">
                          <a:solidFill>
                            <a:schemeClr val="dk1"/>
                          </a:solidFill>
                          <a:latin typeface="Proxima Nova"/>
                          <a:ea typeface="Proxima Nova"/>
                          <a:cs typeface="Proxima Nova"/>
                          <a:sym typeface="Proxima Nova"/>
                        </a:rPr>
                        <a:t>EQUITABLE</a:t>
                      </a:r>
                      <a:endParaRPr sz="1200" b="1" u="none" strike="noStrike" cap="none">
                        <a:solidFill>
                          <a:schemeClr val="dk1"/>
                        </a:solidFill>
                        <a:latin typeface="Proxima Nova"/>
                        <a:ea typeface="Proxima Nova"/>
                        <a:cs typeface="Proxima Nova"/>
                        <a:sym typeface="Proxima Nova"/>
                      </a:endParaRPr>
                    </a:p>
                  </a:txBody>
                  <a:tcPr marL="43205" marR="43205" marT="43205" marB="43205" anchor="ctr">
                    <a:lnL w="12700" cap="flat" cmpd="sng">
                      <a:solidFill>
                        <a:srgbClr val="FFFFFF"/>
                      </a:solidFill>
                      <a:prstDash val="solid"/>
                      <a:round/>
                      <a:headEnd type="none" w="sm" len="sm"/>
                      <a:tailEnd type="none" w="sm" len="sm"/>
                    </a:lnL>
                    <a:lnR w="12700" cap="flat" cmpd="sng">
                      <a:solidFill>
                        <a:srgbClr val="E4DEDB"/>
                      </a:solidFill>
                      <a:prstDash val="solid"/>
                      <a:round/>
                      <a:headEnd type="none" w="sm" len="sm"/>
                      <a:tailEnd type="none" w="sm" len="sm"/>
                    </a:lnR>
                    <a:lnT w="12700" cap="flat" cmpd="sng">
                      <a:solidFill>
                        <a:srgbClr val="E4DEDB"/>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171450" marR="0" lvl="0" indent="0" algn="l" rtl="0">
                        <a:lnSpc>
                          <a:spcPct val="115000"/>
                        </a:lnSpc>
                        <a:spcBef>
                          <a:spcPts val="0"/>
                        </a:spcBef>
                        <a:spcAft>
                          <a:spcPts val="0"/>
                        </a:spcAft>
                        <a:buClr>
                          <a:srgbClr val="000000"/>
                        </a:buClr>
                        <a:buSzPts val="1850"/>
                        <a:buFont typeface="Arial"/>
                        <a:buNone/>
                      </a:pPr>
                      <a:r>
                        <a:rPr lang="en-US" sz="1200" b="1" u="none" strike="noStrike" cap="none" dirty="0">
                          <a:solidFill>
                            <a:schemeClr val="dk1"/>
                          </a:solidFill>
                          <a:latin typeface="Proxima Nova"/>
                          <a:ea typeface="Proxima Nova"/>
                          <a:cs typeface="Proxima Nova"/>
                          <a:sym typeface="Proxima Nova"/>
                        </a:rPr>
                        <a:t>Seeks to address systemic injustice, inequity, or oppression.</a:t>
                      </a:r>
                      <a:endParaRPr sz="1200" b="1" u="none" strike="noStrike" cap="none" dirty="0">
                        <a:solidFill>
                          <a:schemeClr val="dk1"/>
                        </a:solidFill>
                        <a:latin typeface="Proxima Nova"/>
                        <a:ea typeface="Proxima Nova"/>
                        <a:cs typeface="Proxima Nova"/>
                        <a:sym typeface="Proxima Nova"/>
                      </a:endParaRPr>
                    </a:p>
                  </a:txBody>
                  <a:tcPr marL="43205" marR="43205" marT="43205" marB="43205" anchor="ctr">
                    <a:lnL w="12700" cap="flat" cmpd="sng">
                      <a:solidFill>
                        <a:srgbClr val="E4DEDB"/>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E4DEDB"/>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01" name="Google Shape;201;g21e61ee270b_0_404"/>
          <p:cNvSpPr txBox="1"/>
          <p:nvPr/>
        </p:nvSpPr>
        <p:spPr>
          <a:xfrm>
            <a:off x="2050586" y="4153127"/>
            <a:ext cx="4835914" cy="272266"/>
          </a:xfrm>
          <a:prstGeom prst="rect">
            <a:avLst/>
          </a:prstGeom>
          <a:noFill/>
          <a:ln>
            <a:noFill/>
          </a:ln>
        </p:spPr>
        <p:txBody>
          <a:bodyPr spcFirstLastPara="1" wrap="square" lIns="62204" tIns="62204" rIns="62204" bIns="62204" anchor="t" anchorCtr="0">
            <a:spAutoFit/>
          </a:bodyPr>
          <a:lstStyle/>
          <a:p>
            <a:pPr>
              <a:buClr>
                <a:srgbClr val="000000"/>
              </a:buClr>
              <a:buSzPts val="1400"/>
            </a:pPr>
            <a:r>
              <a:rPr lang="en-US" sz="953" dirty="0">
                <a:solidFill>
                  <a:schemeClr val="dk1"/>
                </a:solidFill>
                <a:latin typeface="Roboto"/>
                <a:ea typeface="Roboto"/>
                <a:cs typeface="Roboto"/>
                <a:sym typeface="Roboto"/>
              </a:rPr>
              <a:t>https://www.managementcenter.org/resources/smartie-goals-worksheet/</a:t>
            </a:r>
            <a:endParaRPr sz="953"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46000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21e927047bb_1_75"/>
          <p:cNvSpPr txBox="1"/>
          <p:nvPr/>
        </p:nvSpPr>
        <p:spPr>
          <a:xfrm>
            <a:off x="1421446" y="126774"/>
            <a:ext cx="6329226" cy="651560"/>
          </a:xfrm>
          <a:prstGeom prst="rect">
            <a:avLst/>
          </a:prstGeom>
          <a:noFill/>
          <a:ln>
            <a:noFill/>
          </a:ln>
        </p:spPr>
        <p:txBody>
          <a:bodyPr spcFirstLastPara="1" wrap="square" lIns="68566" tIns="68566" rIns="68566" bIns="68566" anchor="t" anchorCtr="0">
            <a:spAutoFit/>
          </a:bodyPr>
          <a:lstStyle/>
          <a:p>
            <a:pPr algn="ctr">
              <a:buClr>
                <a:srgbClr val="000000"/>
              </a:buClr>
              <a:buSzPts val="4900"/>
            </a:pPr>
            <a:endParaRPr sz="3334">
              <a:solidFill>
                <a:srgbClr val="000000"/>
              </a:solidFill>
              <a:latin typeface="Roboto"/>
              <a:ea typeface="Roboto"/>
              <a:cs typeface="Roboto"/>
              <a:sym typeface="Roboto"/>
            </a:endParaRPr>
          </a:p>
        </p:txBody>
      </p:sp>
      <p:sp>
        <p:nvSpPr>
          <p:cNvPr id="209" name="Google Shape;209;g21e927047bb_1_75"/>
          <p:cNvSpPr txBox="1"/>
          <p:nvPr/>
        </p:nvSpPr>
        <p:spPr>
          <a:xfrm>
            <a:off x="1421446" y="3879392"/>
            <a:ext cx="6329226" cy="324588"/>
          </a:xfrm>
          <a:prstGeom prst="rect">
            <a:avLst/>
          </a:prstGeom>
          <a:noFill/>
          <a:ln>
            <a:noFill/>
          </a:ln>
        </p:spPr>
        <p:txBody>
          <a:bodyPr spcFirstLastPara="1" wrap="square" lIns="62204" tIns="62204" rIns="62204" bIns="62204" anchor="t" anchorCtr="0">
            <a:spAutoFit/>
          </a:bodyPr>
          <a:lstStyle/>
          <a:p>
            <a:pPr algn="ctr">
              <a:buClr>
                <a:srgbClr val="000000"/>
              </a:buClr>
              <a:buSzPts val="1900"/>
            </a:pPr>
            <a:r>
              <a:rPr lang="en-US" sz="1293" b="1" dirty="0">
                <a:solidFill>
                  <a:schemeClr val="dk1"/>
                </a:solidFill>
                <a:latin typeface="Roboto"/>
                <a:ea typeface="Roboto"/>
                <a:cs typeface="Roboto"/>
                <a:sym typeface="Roboto"/>
              </a:rPr>
              <a:t>https://www.managementcenter.org/resources/smartie-goals-worksheet/</a:t>
            </a:r>
            <a:endParaRPr sz="1293" b="1" dirty="0">
              <a:solidFill>
                <a:schemeClr val="dk1"/>
              </a:solidFill>
              <a:latin typeface="Roboto"/>
              <a:ea typeface="Roboto"/>
              <a:cs typeface="Roboto"/>
              <a:sym typeface="Roboto"/>
            </a:endParaRPr>
          </a:p>
        </p:txBody>
      </p:sp>
      <p:graphicFrame>
        <p:nvGraphicFramePr>
          <p:cNvPr id="210" name="Google Shape;210;g21e927047bb_1_75"/>
          <p:cNvGraphicFramePr/>
          <p:nvPr/>
        </p:nvGraphicFramePr>
        <p:xfrm>
          <a:off x="371476" y="857251"/>
          <a:ext cx="8524874" cy="2943224"/>
        </p:xfrm>
        <a:graphic>
          <a:graphicData uri="http://schemas.openxmlformats.org/drawingml/2006/table">
            <a:tbl>
              <a:tblPr>
                <a:noFill/>
              </a:tblPr>
              <a:tblGrid>
                <a:gridCol w="3113948">
                  <a:extLst>
                    <a:ext uri="{9D8B030D-6E8A-4147-A177-3AD203B41FA5}">
                      <a16:colId xmlns:a16="http://schemas.microsoft.com/office/drawing/2014/main" val="20000"/>
                    </a:ext>
                  </a:extLst>
                </a:gridCol>
                <a:gridCol w="5410926">
                  <a:extLst>
                    <a:ext uri="{9D8B030D-6E8A-4147-A177-3AD203B41FA5}">
                      <a16:colId xmlns:a16="http://schemas.microsoft.com/office/drawing/2014/main" val="20001"/>
                    </a:ext>
                  </a:extLst>
                </a:gridCol>
              </a:tblGrid>
              <a:tr h="1227829">
                <a:tc>
                  <a:txBody>
                    <a:bodyPr/>
                    <a:lstStyle/>
                    <a:p>
                      <a:pPr marL="0" marR="0" lvl="0" indent="0" algn="ctr" rtl="0">
                        <a:lnSpc>
                          <a:spcPct val="100000"/>
                        </a:lnSpc>
                        <a:spcBef>
                          <a:spcPts val="0"/>
                        </a:spcBef>
                        <a:spcAft>
                          <a:spcPts val="0"/>
                        </a:spcAft>
                        <a:buClr>
                          <a:srgbClr val="000000"/>
                        </a:buClr>
                        <a:buSzPts val="3000"/>
                        <a:buFont typeface="Arial"/>
                        <a:buNone/>
                      </a:pPr>
                      <a:r>
                        <a:rPr lang="en-US" sz="2000" b="1" u="none" strike="noStrike" cap="none">
                          <a:solidFill>
                            <a:srgbClr val="111111"/>
                          </a:solidFill>
                          <a:latin typeface="Proxima Nova"/>
                          <a:ea typeface="Proxima Nova"/>
                          <a:cs typeface="Proxima Nova"/>
                          <a:sym typeface="Proxima Nova"/>
                        </a:rPr>
                        <a:t>SMART</a:t>
                      </a:r>
                      <a:endParaRPr sz="2000" b="1" u="none" strike="noStrike" cap="none">
                        <a:solidFill>
                          <a:srgbClr val="111111"/>
                        </a:solidFill>
                        <a:latin typeface="Proxima Nova"/>
                        <a:ea typeface="Proxima Nova"/>
                        <a:cs typeface="Proxima Nova"/>
                        <a:sym typeface="Proxima Nova"/>
                      </a:endParaRPr>
                    </a:p>
                  </a:txBody>
                  <a:tcPr marL="69127" marR="69127" marT="69127" marB="69127">
                    <a:lnL w="11900" cap="flat" cmpd="sng">
                      <a:solidFill>
                        <a:srgbClr val="E4DEDB"/>
                      </a:solidFill>
                      <a:prstDash val="solid"/>
                      <a:round/>
                      <a:headEnd type="none" w="sm" len="sm"/>
                      <a:tailEnd type="none" w="sm" len="sm"/>
                    </a:lnL>
                    <a:lnR w="11900" cap="flat" cmpd="sng">
                      <a:solidFill>
                        <a:srgbClr val="E4DEDB"/>
                      </a:solidFill>
                      <a:prstDash val="solid"/>
                      <a:round/>
                      <a:headEnd type="none" w="sm" len="sm"/>
                      <a:tailEnd type="none" w="sm" len="sm"/>
                    </a:lnR>
                    <a:lnT w="11900" cap="flat" cmpd="sng">
                      <a:solidFill>
                        <a:srgbClr val="E4DEDB"/>
                      </a:solidFill>
                      <a:prstDash val="solid"/>
                      <a:round/>
                      <a:headEnd type="none" w="sm" len="sm"/>
                      <a:tailEnd type="none" w="sm" len="sm"/>
                    </a:lnT>
                    <a:lnB w="11900" cap="flat" cmpd="sng">
                      <a:solidFill>
                        <a:srgbClr val="E4DEDB"/>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3000"/>
                        <a:buFont typeface="Arial"/>
                        <a:buNone/>
                      </a:pPr>
                      <a:r>
                        <a:rPr lang="en-US" sz="2000" b="1" u="none" strike="noStrike" cap="none">
                          <a:solidFill>
                            <a:srgbClr val="111111"/>
                          </a:solidFill>
                          <a:latin typeface="Proxima Nova"/>
                          <a:ea typeface="Proxima Nova"/>
                          <a:cs typeface="Proxima Nova"/>
                          <a:sym typeface="Proxima Nova"/>
                        </a:rPr>
                        <a:t>SMARTIE</a:t>
                      </a:r>
                      <a:endParaRPr sz="2000" b="1" u="none" strike="noStrike" cap="none">
                        <a:solidFill>
                          <a:srgbClr val="111111"/>
                        </a:solidFill>
                        <a:latin typeface="Proxima Nova"/>
                        <a:ea typeface="Proxima Nova"/>
                        <a:cs typeface="Proxima Nova"/>
                        <a:sym typeface="Proxima Nova"/>
                      </a:endParaRPr>
                    </a:p>
                  </a:txBody>
                  <a:tcPr marL="69127" marR="69127" marT="69127" marB="69127">
                    <a:lnL w="11900" cap="flat" cmpd="sng">
                      <a:solidFill>
                        <a:srgbClr val="E4DEDB"/>
                      </a:solidFill>
                      <a:prstDash val="solid"/>
                      <a:round/>
                      <a:headEnd type="none" w="sm" len="sm"/>
                      <a:tailEnd type="none" w="sm" len="sm"/>
                    </a:lnL>
                    <a:lnR w="11900" cap="flat" cmpd="sng">
                      <a:solidFill>
                        <a:srgbClr val="E4DEDB"/>
                      </a:solidFill>
                      <a:prstDash val="solid"/>
                      <a:round/>
                      <a:headEnd type="none" w="sm" len="sm"/>
                      <a:tailEnd type="none" w="sm" len="sm"/>
                    </a:lnR>
                    <a:lnT w="11900" cap="flat" cmpd="sng">
                      <a:solidFill>
                        <a:srgbClr val="E4DEDB"/>
                      </a:solidFill>
                      <a:prstDash val="solid"/>
                      <a:round/>
                      <a:headEnd type="none" w="sm" len="sm"/>
                      <a:tailEnd type="none" w="sm" len="sm"/>
                    </a:lnT>
                    <a:lnB w="11900" cap="flat" cmpd="sng">
                      <a:solidFill>
                        <a:srgbClr val="E4DEDB"/>
                      </a:solidFill>
                      <a:prstDash val="solid"/>
                      <a:round/>
                      <a:headEnd type="none" w="sm" len="sm"/>
                      <a:tailEnd type="none" w="sm" len="sm"/>
                    </a:lnB>
                    <a:solidFill>
                      <a:srgbClr val="FFD966"/>
                    </a:solidFill>
                  </a:tcPr>
                </a:tc>
                <a:extLst>
                  <a:ext uri="{0D108BD9-81ED-4DB2-BD59-A6C34878D82A}">
                    <a16:rowId xmlns:a16="http://schemas.microsoft.com/office/drawing/2014/main" val="10000"/>
                  </a:ext>
                </a:extLst>
              </a:tr>
              <a:tr h="1715395">
                <a:tc>
                  <a:txBody>
                    <a:bodyPr/>
                    <a:lstStyle/>
                    <a:p>
                      <a:pPr marL="0" marR="0" lvl="0" indent="0" algn="ctr" rtl="0">
                        <a:lnSpc>
                          <a:spcPct val="115000"/>
                        </a:lnSpc>
                        <a:spcBef>
                          <a:spcPts val="0"/>
                        </a:spcBef>
                        <a:spcAft>
                          <a:spcPts val="0"/>
                        </a:spcAft>
                        <a:buClr>
                          <a:srgbClr val="000000"/>
                        </a:buClr>
                        <a:buSzPts val="3000"/>
                        <a:buFont typeface="Arial"/>
                        <a:buNone/>
                      </a:pPr>
                      <a:r>
                        <a:rPr lang="en-US" sz="2000" u="none" strike="noStrike" cap="none">
                          <a:latin typeface="Proxima Nova"/>
                          <a:ea typeface="Proxima Nova"/>
                          <a:cs typeface="Proxima Nova"/>
                          <a:sym typeface="Proxima Nova"/>
                        </a:rPr>
                        <a:t>Build a volunteer team of 100 door-to-door canvassers by May…</a:t>
                      </a:r>
                      <a:endParaRPr sz="2000" u="none" strike="noStrike" cap="none">
                        <a:latin typeface="Proxima Nova"/>
                        <a:ea typeface="Proxima Nova"/>
                        <a:cs typeface="Proxima Nova"/>
                        <a:sym typeface="Proxima Nova"/>
                      </a:endParaRPr>
                    </a:p>
                  </a:txBody>
                  <a:tcPr marL="69127" marR="69127" marT="69127" marB="69127">
                    <a:lnL w="11900" cap="flat" cmpd="sng">
                      <a:solidFill>
                        <a:srgbClr val="E4DEDB"/>
                      </a:solidFill>
                      <a:prstDash val="solid"/>
                      <a:round/>
                      <a:headEnd type="none" w="sm" len="sm"/>
                      <a:tailEnd type="none" w="sm" len="sm"/>
                    </a:lnL>
                    <a:lnR w="11900" cap="flat" cmpd="sng">
                      <a:solidFill>
                        <a:srgbClr val="E4DEDB"/>
                      </a:solidFill>
                      <a:prstDash val="solid"/>
                      <a:round/>
                      <a:headEnd type="none" w="sm" len="sm"/>
                      <a:tailEnd type="none" w="sm" len="sm"/>
                    </a:lnR>
                    <a:lnT w="11900" cap="flat" cmpd="sng">
                      <a:solidFill>
                        <a:srgbClr val="E4DEDB"/>
                      </a:solidFill>
                      <a:prstDash val="solid"/>
                      <a:round/>
                      <a:headEnd type="none" w="sm" len="sm"/>
                      <a:tailEnd type="none" w="sm" len="sm"/>
                    </a:lnT>
                    <a:lnB w="11900" cap="flat" cmpd="sng">
                      <a:solidFill>
                        <a:srgbClr val="E4DEDB"/>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3000"/>
                        <a:buFont typeface="Arial"/>
                        <a:buNone/>
                      </a:pPr>
                      <a:r>
                        <a:rPr lang="en-US" sz="2000" u="none" strike="noStrike" cap="none" dirty="0">
                          <a:latin typeface="Proxima Nova"/>
                          <a:ea typeface="Proxima Nova"/>
                          <a:cs typeface="Proxima Nova"/>
                          <a:sym typeface="Proxima Nova"/>
                        </a:rPr>
                        <a:t>…with at least 10 people of color recruited as volunteer leaders first, so that they can help shape the way we run the canvasses.</a:t>
                      </a:r>
                      <a:endParaRPr sz="2000" u="none" strike="noStrike" cap="none" dirty="0">
                        <a:latin typeface="Proxima Nova"/>
                        <a:ea typeface="Proxima Nova"/>
                        <a:cs typeface="Proxima Nova"/>
                        <a:sym typeface="Proxima Nova"/>
                      </a:endParaRPr>
                    </a:p>
                  </a:txBody>
                  <a:tcPr marL="69127" marR="69127" marT="69127" marB="69127">
                    <a:lnL w="11900" cap="flat" cmpd="sng">
                      <a:solidFill>
                        <a:srgbClr val="E4DEDB"/>
                      </a:solidFill>
                      <a:prstDash val="solid"/>
                      <a:round/>
                      <a:headEnd type="none" w="sm" len="sm"/>
                      <a:tailEnd type="none" w="sm" len="sm"/>
                    </a:lnL>
                    <a:lnR w="11900" cap="flat" cmpd="sng">
                      <a:solidFill>
                        <a:srgbClr val="E4DEDB"/>
                      </a:solidFill>
                      <a:prstDash val="solid"/>
                      <a:round/>
                      <a:headEnd type="none" w="sm" len="sm"/>
                      <a:tailEnd type="none" w="sm" len="sm"/>
                    </a:lnR>
                    <a:lnT w="11900" cap="flat" cmpd="sng">
                      <a:solidFill>
                        <a:srgbClr val="E4DEDB"/>
                      </a:solidFill>
                      <a:prstDash val="solid"/>
                      <a:round/>
                      <a:headEnd type="none" w="sm" len="sm"/>
                      <a:tailEnd type="none" w="sm" len="sm"/>
                    </a:lnT>
                    <a:lnB w="11900" cap="flat" cmpd="sng">
                      <a:solidFill>
                        <a:srgbClr val="E4DEDB"/>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02391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1e927047bb_1_88"/>
          <p:cNvSpPr txBox="1"/>
          <p:nvPr/>
        </p:nvSpPr>
        <p:spPr>
          <a:xfrm>
            <a:off x="1407387" y="696866"/>
            <a:ext cx="6329226" cy="754024"/>
          </a:xfrm>
          <a:prstGeom prst="rect">
            <a:avLst/>
          </a:prstGeom>
          <a:noFill/>
          <a:ln>
            <a:noFill/>
          </a:ln>
        </p:spPr>
        <p:txBody>
          <a:bodyPr spcFirstLastPara="1" wrap="square" lIns="68566" tIns="68566" rIns="68566" bIns="68566" anchor="t" anchorCtr="0">
            <a:spAutoFit/>
          </a:bodyPr>
          <a:lstStyle/>
          <a:p>
            <a:pPr algn="ctr">
              <a:buClr>
                <a:srgbClr val="000000"/>
              </a:buClr>
              <a:buSzPts val="3600"/>
            </a:pPr>
            <a:r>
              <a:rPr lang="en-US" sz="2000" b="1" dirty="0">
                <a:solidFill>
                  <a:schemeClr val="dk1"/>
                </a:solidFill>
                <a:latin typeface="Roboto"/>
                <a:ea typeface="Roboto"/>
                <a:cs typeface="Roboto"/>
                <a:sym typeface="Roboto"/>
              </a:rPr>
              <a:t>ENGAGE YOUR DONORS AND VOLUNTEERS IN EVALUATING YOUR SMARTIE GOALS</a:t>
            </a:r>
            <a:endParaRPr sz="2000" b="1" dirty="0">
              <a:solidFill>
                <a:schemeClr val="dk1"/>
              </a:solidFill>
              <a:latin typeface="Roboto"/>
              <a:ea typeface="Roboto"/>
              <a:cs typeface="Roboto"/>
              <a:sym typeface="Roboto"/>
            </a:endParaRPr>
          </a:p>
        </p:txBody>
      </p:sp>
      <p:sp>
        <p:nvSpPr>
          <p:cNvPr id="217" name="Google Shape;217;g21e927047bb_1_88"/>
          <p:cNvSpPr txBox="1"/>
          <p:nvPr/>
        </p:nvSpPr>
        <p:spPr>
          <a:xfrm>
            <a:off x="104776" y="1450890"/>
            <a:ext cx="8963024" cy="2817385"/>
          </a:xfrm>
          <a:prstGeom prst="rect">
            <a:avLst/>
          </a:prstGeom>
          <a:noFill/>
          <a:ln>
            <a:noFill/>
          </a:ln>
        </p:spPr>
        <p:txBody>
          <a:bodyPr spcFirstLastPara="1" wrap="square" lIns="62204" tIns="62204" rIns="62204" bIns="62204" anchor="t" anchorCtr="0">
            <a:spAutoFit/>
          </a:bodyPr>
          <a:lstStyle/>
          <a:p>
            <a:pPr>
              <a:lnSpc>
                <a:spcPct val="115000"/>
              </a:lnSpc>
              <a:buClr>
                <a:srgbClr val="000000"/>
              </a:buClr>
              <a:buSzPts val="2150"/>
            </a:pPr>
            <a:r>
              <a:rPr lang="en-US" sz="1463" dirty="0">
                <a:solidFill>
                  <a:schemeClr val="dk1"/>
                </a:solidFill>
                <a:latin typeface="Arial"/>
                <a:ea typeface="Arial"/>
                <a:cs typeface="Arial"/>
                <a:sym typeface="Arial"/>
              </a:rPr>
              <a:t>“LITMUS” TEST:</a:t>
            </a:r>
            <a:endParaRPr sz="1463" dirty="0">
              <a:solidFill>
                <a:schemeClr val="dk1"/>
              </a:solidFill>
              <a:latin typeface="Arial"/>
              <a:ea typeface="Arial"/>
              <a:cs typeface="Arial"/>
              <a:sym typeface="Arial"/>
            </a:endParaRPr>
          </a:p>
          <a:p>
            <a:pPr marL="348398" indent="-285750">
              <a:lnSpc>
                <a:spcPct val="115000"/>
              </a:lnSpc>
              <a:spcBef>
                <a:spcPts val="816"/>
              </a:spcBef>
              <a:buClr>
                <a:schemeClr val="dk1"/>
              </a:buClr>
              <a:buSzPts val="2150"/>
              <a:buFont typeface="Arial" panose="020B0604020202020204" pitchFamily="34" charset="0"/>
              <a:buChar char="•"/>
            </a:pPr>
            <a:r>
              <a:rPr lang="en-US" sz="1463" dirty="0">
                <a:solidFill>
                  <a:schemeClr val="dk1"/>
                </a:solidFill>
                <a:latin typeface="Arial"/>
                <a:ea typeface="Arial"/>
                <a:cs typeface="Arial"/>
                <a:sym typeface="Arial"/>
              </a:rPr>
              <a:t>Will achieving this goal represent significant progress towards our mission?</a:t>
            </a:r>
            <a:endParaRPr sz="1463" dirty="0">
              <a:solidFill>
                <a:schemeClr val="dk1"/>
              </a:solidFill>
              <a:latin typeface="Arial"/>
              <a:ea typeface="Arial"/>
              <a:cs typeface="Arial"/>
              <a:sym typeface="Arial"/>
            </a:endParaRPr>
          </a:p>
          <a:p>
            <a:pPr marL="348398" indent="-285750">
              <a:lnSpc>
                <a:spcPct val="115000"/>
              </a:lnSpc>
              <a:buClr>
                <a:schemeClr val="dk1"/>
              </a:buClr>
              <a:buSzPts val="2150"/>
              <a:buFont typeface="Arial" panose="020B0604020202020204" pitchFamily="34" charset="0"/>
              <a:buChar char="•"/>
            </a:pPr>
            <a:r>
              <a:rPr lang="en-US" sz="1463" dirty="0">
                <a:solidFill>
                  <a:schemeClr val="dk1"/>
                </a:solidFill>
                <a:latin typeface="Arial"/>
                <a:ea typeface="Arial"/>
                <a:cs typeface="Arial"/>
                <a:sym typeface="Arial"/>
              </a:rPr>
              <a:t>Does this goal or its tactics mitigate potential inequities in the outcomes and/or process? Does it advance equity and inclusion in the outcomes and/or process?</a:t>
            </a:r>
            <a:endParaRPr sz="1463" dirty="0">
              <a:solidFill>
                <a:schemeClr val="dk1"/>
              </a:solidFill>
              <a:latin typeface="Arial"/>
              <a:ea typeface="Arial"/>
              <a:cs typeface="Arial"/>
              <a:sym typeface="Arial"/>
            </a:endParaRPr>
          </a:p>
          <a:p>
            <a:pPr marL="348398" indent="-285750">
              <a:lnSpc>
                <a:spcPct val="115000"/>
              </a:lnSpc>
              <a:buClr>
                <a:schemeClr val="dk1"/>
              </a:buClr>
              <a:buSzPts val="2150"/>
              <a:buFont typeface="Arial" panose="020B0604020202020204" pitchFamily="34" charset="0"/>
              <a:buChar char="•"/>
            </a:pPr>
            <a:r>
              <a:rPr lang="en-US" sz="1463" dirty="0">
                <a:solidFill>
                  <a:schemeClr val="dk1"/>
                </a:solidFill>
                <a:latin typeface="Arial"/>
                <a:ea typeface="Arial"/>
                <a:cs typeface="Arial"/>
                <a:sym typeface="Arial"/>
              </a:rPr>
              <a:t>Did I get input from people who will be impacted by the process or the outcomes? If not, who do I still need to consult with?</a:t>
            </a:r>
            <a:endParaRPr sz="1463" dirty="0">
              <a:solidFill>
                <a:schemeClr val="dk1"/>
              </a:solidFill>
              <a:latin typeface="Arial"/>
              <a:ea typeface="Arial"/>
              <a:cs typeface="Arial"/>
              <a:sym typeface="Arial"/>
            </a:endParaRPr>
          </a:p>
          <a:p>
            <a:pPr marL="348398" indent="-285750">
              <a:lnSpc>
                <a:spcPct val="115000"/>
              </a:lnSpc>
              <a:buClr>
                <a:schemeClr val="dk1"/>
              </a:buClr>
              <a:buSzPts val="2150"/>
              <a:buFont typeface="Arial" panose="020B0604020202020204" pitchFamily="34" charset="0"/>
              <a:buChar char="•"/>
            </a:pPr>
            <a:r>
              <a:rPr lang="en-US" sz="1463" dirty="0">
                <a:solidFill>
                  <a:schemeClr val="dk1"/>
                </a:solidFill>
                <a:latin typeface="Arial"/>
                <a:ea typeface="Arial"/>
                <a:cs typeface="Arial"/>
                <a:sym typeface="Arial"/>
              </a:rPr>
              <a:t>Are the measures of success for this goal clear?</a:t>
            </a:r>
            <a:endParaRPr sz="1463" dirty="0">
              <a:solidFill>
                <a:schemeClr val="dk1"/>
              </a:solidFill>
              <a:latin typeface="Arial"/>
              <a:ea typeface="Arial"/>
              <a:cs typeface="Arial"/>
              <a:sym typeface="Arial"/>
            </a:endParaRPr>
          </a:p>
          <a:p>
            <a:pPr marL="348398" indent="-285750">
              <a:lnSpc>
                <a:spcPct val="115000"/>
              </a:lnSpc>
              <a:buClr>
                <a:schemeClr val="dk1"/>
              </a:buClr>
              <a:buSzPts val="2150"/>
              <a:buFont typeface="Arial" panose="020B0604020202020204" pitchFamily="34" charset="0"/>
              <a:buChar char="•"/>
            </a:pPr>
            <a:r>
              <a:rPr lang="en-US" sz="1463" dirty="0">
                <a:solidFill>
                  <a:schemeClr val="dk1"/>
                </a:solidFill>
                <a:latin typeface="Arial"/>
                <a:ea typeface="Arial"/>
                <a:cs typeface="Arial"/>
                <a:sym typeface="Arial"/>
              </a:rPr>
              <a:t>Is there a deadline for this goal?</a:t>
            </a:r>
            <a:endParaRPr sz="1463" dirty="0">
              <a:solidFill>
                <a:schemeClr val="dk1"/>
              </a:solidFill>
              <a:latin typeface="Arial"/>
              <a:ea typeface="Arial"/>
              <a:cs typeface="Arial"/>
              <a:sym typeface="Arial"/>
            </a:endParaRPr>
          </a:p>
          <a:p>
            <a:pPr marL="348398" indent="-285750">
              <a:lnSpc>
                <a:spcPct val="115000"/>
              </a:lnSpc>
              <a:buClr>
                <a:schemeClr val="dk1"/>
              </a:buClr>
              <a:buSzPts val="2150"/>
              <a:buFont typeface="Arial" panose="020B0604020202020204" pitchFamily="34" charset="0"/>
              <a:buChar char="•"/>
            </a:pPr>
            <a:r>
              <a:rPr lang="en-US" sz="1463" dirty="0">
                <a:solidFill>
                  <a:schemeClr val="dk1"/>
                </a:solidFill>
                <a:latin typeface="Arial"/>
                <a:ea typeface="Arial"/>
                <a:cs typeface="Arial"/>
                <a:sym typeface="Arial"/>
              </a:rPr>
              <a:t>Do we currently (or plan to) have the capacity, systems, and processes needed to achieve this goal?</a:t>
            </a:r>
            <a:endParaRPr sz="1463" dirty="0">
              <a:solidFill>
                <a:schemeClr val="dk1"/>
              </a:solidFill>
              <a:latin typeface="Arial"/>
              <a:ea typeface="Arial"/>
              <a:cs typeface="Arial"/>
              <a:sym typeface="Arial"/>
            </a:endParaRPr>
          </a:p>
          <a:p>
            <a:pPr marL="348398" indent="-285750">
              <a:lnSpc>
                <a:spcPct val="115000"/>
              </a:lnSpc>
              <a:buClr>
                <a:schemeClr val="dk1"/>
              </a:buClr>
              <a:buSzPts val="2150"/>
              <a:buFont typeface="Arial" panose="020B0604020202020204" pitchFamily="34" charset="0"/>
              <a:buChar char="•"/>
            </a:pPr>
            <a:r>
              <a:rPr lang="en-US" sz="1463" dirty="0">
                <a:solidFill>
                  <a:schemeClr val="dk1"/>
                </a:solidFill>
                <a:latin typeface="Arial"/>
                <a:ea typeface="Arial"/>
                <a:cs typeface="Arial"/>
                <a:sym typeface="Arial"/>
              </a:rPr>
              <a:t>(For individual goals) Can I connect each of my goals to an organizational or team goal?</a:t>
            </a:r>
            <a:endParaRPr sz="1463"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18073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PICON2023-Template-Jan2023  -  Read-Only" id="{71057602-357C-427D-B236-976A94E02BDE}" vid="{700F57DB-343F-4DDF-99EC-E8ECFF44D5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AFPICON2023-Template-Jan2023</Template>
  <TotalTime>175</TotalTime>
  <Words>1530</Words>
  <Application>Microsoft Office PowerPoint</Application>
  <PresentationFormat>On-screen Show (16:9)</PresentationFormat>
  <Paragraphs>247</Paragraphs>
  <Slides>18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Gotham Light</vt:lpstr>
      <vt:lpstr>Gotham Medium</vt:lpstr>
      <vt:lpstr>Lobster</vt:lpstr>
      <vt:lpstr>Proxima Nova</vt:lpstr>
      <vt:lpstr>Roboto</vt:lpstr>
      <vt:lpstr>Times New Roman</vt:lpstr>
      <vt:lpstr>Office Theme</vt:lpstr>
      <vt:lpstr>Activating an Equity-centered Development Department</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Activating an Equity-centered Development Department</dc:title>
  <dc:creator>John Huebler</dc:creator>
  <cp:lastModifiedBy>John Huebler</cp:lastModifiedBy>
  <cp:revision>1</cp:revision>
  <dcterms:created xsi:type="dcterms:W3CDTF">2023-03-29T16:34:07Z</dcterms:created>
  <dcterms:modified xsi:type="dcterms:W3CDTF">2023-04-06T14:35:37Z</dcterms:modified>
</cp:coreProperties>
</file>